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9" r:id="rId3"/>
    <p:sldId id="320" r:id="rId4"/>
    <p:sldId id="278" r:id="rId5"/>
    <p:sldId id="321" r:id="rId6"/>
    <p:sldId id="322" r:id="rId7"/>
    <p:sldId id="261" r:id="rId8"/>
    <p:sldId id="308" r:id="rId9"/>
    <p:sldId id="324" r:id="rId10"/>
    <p:sldId id="284" r:id="rId11"/>
    <p:sldId id="317" r:id="rId12"/>
    <p:sldId id="315" r:id="rId13"/>
    <p:sldId id="259" r:id="rId14"/>
  </p:sldIdLst>
  <p:sldSz cx="12192000" cy="6858000"/>
  <p:notesSz cx="6800850" cy="99329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4647"/>
  </p:normalViewPr>
  <p:slideViewPr>
    <p:cSldViewPr snapToGrid="0" snapToObjects="1">
      <p:cViewPr varScale="1">
        <p:scale>
          <a:sx n="98" d="100"/>
          <a:sy n="98" d="100"/>
        </p:scale>
        <p:origin x="208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68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A11690-E71E-6941-AF6E-C2D250D33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B2E9E3-9B69-7143-A749-2F2EB09F9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156C63C-EAAF-C140-B02F-DD34DD224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9905AC6-B921-6A4E-8C8F-DC9189D73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49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7BFBD-8F99-7D41-A2AE-927D2419F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98810F-C358-AA44-831B-1AFF021D6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E390DFE-858C-3742-8D93-EF16A9D80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636C22-7F28-FC4F-9D8E-3EACADF0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134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A38E8-B546-074A-9F48-287DCF152B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23C8C37-0220-D944-843E-94B332EFA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069728-719D-2749-9913-1226DEFDD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6196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7B6249-57FB-5B4E-AEBE-A18106345796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BD7A356-C4A8-EC48-8D6C-12F9A6C94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AE8214-041E-DE4A-B6A4-EB6D7D971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31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CBCED3-B363-EA41-B29F-444C3374AD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C9CF0FA-C45C-F142-8C65-5852C3A461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 b="0" i="0">
                <a:solidFill>
                  <a:schemeClr val="accent2"/>
                </a:solidFill>
                <a:latin typeface="Acumin Pro Condensed Light" panose="020B0406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A472A9-2086-734D-B9EA-7565E7F31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943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56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27840D-BF86-8A40-B397-8728CC7A96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1E918C-E251-0B46-A2F0-F60139023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72FC9A-F323-5144-BBDC-9439C5DF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108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2D3A2-D414-874E-8AC5-EC7D6167F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06965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B05590-F840-9849-A953-A744E8A14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49383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1CB592-4380-044F-8F98-1DD6E57D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950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3D82C-F1C8-1D4C-8B12-7093C62F4C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BB5B44-FE0F-CF45-B685-F6B72BB42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DD8CFF5-B7DE-004A-971A-BA59F8A5F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32B9A3-5435-B34C-9E5A-AE3886C1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599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722B7-87EC-B647-A470-F31B1ADEBD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D034998-97EA-7B4A-8758-28816C295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B3AC44F-DEA2-C549-9DAA-061DC9F5F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90F3B28-62F3-2B42-B8FA-EA026D79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152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271DA-FD86-4942-8659-BA618ADD19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A9DA6F-39E1-AD47-B54D-EC8961DB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10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445C25B-F951-F54F-B094-977D317E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357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77DB010-3148-DD47-9879-F1048271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5404ACB-3506-FA43-B78E-1968ED041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 dirty="0"/>
              <a:t>Tekststijl van het model bewerken
Tweede niveau
Derde niveau
Vierde niveau
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469EF4-6C66-1440-81A9-D6497D6B3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4F24205-F036-B24F-AD68-A74D2FFECDB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0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accent3"/>
          </a:solidFill>
          <a:latin typeface="Acumin Pro Condensed Light" panose="020B04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accent1"/>
          </a:solidFill>
          <a:latin typeface="Acumin Pro SemiCondensed" panose="020B0506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.facebook.com/l.php?u=http%3A%2F%2Finvalid.invalid%2F72%3Ffbclid%3DIwZXh0bgNhZW0CMTAAc3J0YwZhcHBfaWQQMjIyMDM5MTc4ODIwMDg5MgABHhhmrFzxvb9zFPiq23YT-qYDjHL9uFFUeqBkdA5qnVOVOXIhM9HX33jzpYJz_aem_IFwyZrDMbDtRvTFQM76GoQ&amp;h=AUDDSYtpAnUjI2LEns60dHQrgkztOy9Wgt00IXblbcn0D8zYQKJRjHwEk9gvSNV7GitinZlY16A2RKeF32jPw0q3TTIQlZsKo7O3IKZDQRVG7K8mX77RvbC151NJXdqvPn7TAld9ErCo0kjgtfQBWAZydhOobijLKN2HEg&amp;__tn__=-UK-R&amp;c%5b0%5d=AUCCl4qsmwOoBVn3JaV7PcnUL2Mmga3y2u70iZl-GoMtMDM8iGMxOjnXzOy5FeKa4j_VZAb1AxNzApGfcMT53r03TuFpSX69boQ968siGbFO66EJWVorIJEPRwrh7O1NWC87Dg6hBtiM5trxM9ss6O1nmPHRZoZ6Z6IwgDd0_vUY9CzsVxincCzlZtEDLQ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898940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943" y="3768835"/>
            <a:ext cx="3243353" cy="2530059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2F90078-3E12-45BA-3E50-BCDEF8775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2274" y="10691"/>
            <a:ext cx="4553338" cy="295694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505386A-70BB-26DB-DE5F-6D8A653645C1}"/>
              </a:ext>
            </a:extLst>
          </p:cNvPr>
          <p:cNvSpPr txBox="1"/>
          <p:nvPr/>
        </p:nvSpPr>
        <p:spPr>
          <a:xfrm>
            <a:off x="1276901" y="4503825"/>
            <a:ext cx="11011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Echt Zuiver Water voor iederéén</a:t>
            </a:r>
            <a:br>
              <a:rPr lang="nl-NL" sz="5400" dirty="0">
                <a:solidFill>
                  <a:schemeClr val="bg1"/>
                </a:solidFill>
              </a:rPr>
            </a:br>
            <a:r>
              <a:rPr lang="nl-NL" sz="5400" dirty="0">
                <a:solidFill>
                  <a:schemeClr val="bg1"/>
                </a:solidFill>
              </a:rPr>
              <a:t>altijd en overal!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0859273-566F-41EC-8899-E1BB9CC83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9858" y="1966116"/>
            <a:ext cx="2419425" cy="23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08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56C1D-3C11-9835-9156-9ECE154B7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576D1D1-7435-2D44-D605-1531280A6D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47"/>
          <a:stretch>
            <a:fillRect/>
          </a:stretch>
        </p:blipFill>
        <p:spPr>
          <a:xfrm>
            <a:off x="499581" y="1328469"/>
            <a:ext cx="2990363" cy="295459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8CCBABF-5601-AEB0-FA10-4BCAA46DDF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99"/>
          <a:stretch>
            <a:fillRect/>
          </a:stretch>
        </p:blipFill>
        <p:spPr>
          <a:xfrm>
            <a:off x="4322851" y="1328469"/>
            <a:ext cx="2990363" cy="296647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0E6D1A3-722F-708F-6C62-8C06982DBE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43"/>
          <a:stretch>
            <a:fillRect/>
          </a:stretch>
        </p:blipFill>
        <p:spPr>
          <a:xfrm>
            <a:off x="8160375" y="1328469"/>
            <a:ext cx="3425040" cy="297490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5F33CF6-435F-1C80-F7ED-F0DBAE4263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597"/>
          <a:stretch>
            <a:fillRect/>
          </a:stretch>
        </p:blipFill>
        <p:spPr>
          <a:xfrm rot="5400000">
            <a:off x="4805373" y="4085763"/>
            <a:ext cx="2025316" cy="2990362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2792D0B-4778-2CD8-3BFC-2B8DF4CDDECC}"/>
              </a:ext>
            </a:extLst>
          </p:cNvPr>
          <p:cNvSpPr txBox="1"/>
          <p:nvPr/>
        </p:nvSpPr>
        <p:spPr>
          <a:xfrm>
            <a:off x="1078398" y="3633913"/>
            <a:ext cx="280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96C11F"/>
                </a:solidFill>
                <a:effectLst/>
                <a:uLnTx/>
                <a:uFillTx/>
                <a:latin typeface="Acumin Pro Condensed Light" panose="020B0406020202020204" pitchFamily="34" charset="77"/>
                <a:ea typeface="+mn-ea"/>
                <a:cs typeface="+mn-cs"/>
              </a:rPr>
              <a:t>Standaard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EB7D012-6BE1-7982-25E8-4D90D2D88823}"/>
              </a:ext>
            </a:extLst>
          </p:cNvPr>
          <p:cNvSpPr txBox="1"/>
          <p:nvPr/>
        </p:nvSpPr>
        <p:spPr>
          <a:xfrm>
            <a:off x="4413774" y="3692168"/>
            <a:ext cx="280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2000" dirty="0">
                <a:solidFill>
                  <a:srgbClr val="96C11F"/>
                </a:solidFill>
                <a:latin typeface="Acumin Pro Condensed Light" panose="020B0406020202020204" pitchFamily="34" charset="77"/>
              </a:rPr>
              <a:t>Multi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96C11F"/>
              </a:solidFill>
              <a:effectLst/>
              <a:uLnTx/>
              <a:uFillTx/>
              <a:latin typeface="Acumin Pro Condensed Light" panose="020B0406020202020204" pitchFamily="34" charset="77"/>
              <a:ea typeface="+mn-ea"/>
              <a:cs typeface="+mn-cs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7810F1E-604D-2BAC-245A-4D33A52624A6}"/>
              </a:ext>
            </a:extLst>
          </p:cNvPr>
          <p:cNvSpPr txBox="1"/>
          <p:nvPr/>
        </p:nvSpPr>
        <p:spPr>
          <a:xfrm>
            <a:off x="8468638" y="3692168"/>
            <a:ext cx="280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96C11F"/>
                </a:solidFill>
                <a:effectLst/>
                <a:uLnTx/>
                <a:uFillTx/>
                <a:latin typeface="Acumin Pro Condensed Light" panose="020B0406020202020204" pitchFamily="34" charset="77"/>
                <a:ea typeface="+mn-ea"/>
                <a:cs typeface="+mn-cs"/>
              </a:rPr>
              <a:t>Survival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5CBFF99-B5BD-9ED2-36F2-258C2439765A}"/>
              </a:ext>
            </a:extLst>
          </p:cNvPr>
          <p:cNvSpPr txBox="1"/>
          <p:nvPr/>
        </p:nvSpPr>
        <p:spPr>
          <a:xfrm>
            <a:off x="4413774" y="5837534"/>
            <a:ext cx="2808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2000" dirty="0" err="1">
                <a:solidFill>
                  <a:srgbClr val="96C11F"/>
                </a:solidFill>
                <a:latin typeface="Acumin Pro Condensed Light" panose="020B0406020202020204" pitchFamily="34" charset="77"/>
              </a:rPr>
              <a:t>Turritap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96C11F"/>
              </a:solidFill>
              <a:effectLst/>
              <a:uLnTx/>
              <a:uFillTx/>
              <a:latin typeface="Acumin Pro Condensed Light" panose="020B0406020202020204" pitchFamily="34" charset="77"/>
              <a:ea typeface="+mn-ea"/>
              <a:cs typeface="+mn-cs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964D9C8-9C98-46D8-B1EC-2C11779990A7}"/>
              </a:ext>
            </a:extLst>
          </p:cNvPr>
          <p:cNvSpPr txBox="1"/>
          <p:nvPr/>
        </p:nvSpPr>
        <p:spPr>
          <a:xfrm>
            <a:off x="140356" y="464198"/>
            <a:ext cx="11355355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3600" b="1" dirty="0">
                <a:solidFill>
                  <a:srgbClr val="96C11F"/>
                </a:solidFill>
                <a:latin typeface="Acumin Pro Condensed Light" panose="020B0406020202020204" pitchFamily="34" charset="77"/>
              </a:rPr>
              <a:t>Innovatieve Aquapeak producten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srgbClr val="96C11F"/>
              </a:solidFill>
              <a:effectLst/>
              <a:uLnTx/>
              <a:uFillTx/>
              <a:latin typeface="Acumin Pro Condensed Light" panose="020B04060202020202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1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5D8FCA-726B-DAF0-4E25-DD9151332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09786A-0078-0205-D896-A1A405FCB2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quapeak Survival video FJK">
            <a:hlinkClick r:id="" action="ppaction://media"/>
            <a:extLst>
              <a:ext uri="{FF2B5EF4-FFF2-40B4-BE49-F238E27FC236}">
                <a16:creationId xmlns:a16="http://schemas.microsoft.com/office/drawing/2014/main" id="{DD9A2D63-59F4-68E7-09EE-EB5458409C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264" y="48772"/>
            <a:ext cx="11943471" cy="676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9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898940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943" y="3768835"/>
            <a:ext cx="3243353" cy="2530059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02F90078-3E12-45BA-3E50-BCDEF8775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2274" y="10691"/>
            <a:ext cx="4553338" cy="295694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505386A-70BB-26DB-DE5F-6D8A653645C1}"/>
              </a:ext>
            </a:extLst>
          </p:cNvPr>
          <p:cNvSpPr txBox="1"/>
          <p:nvPr/>
        </p:nvSpPr>
        <p:spPr>
          <a:xfrm>
            <a:off x="1276901" y="4503825"/>
            <a:ext cx="11011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Echt Zuiver Water voor iederéén</a:t>
            </a:r>
            <a:br>
              <a:rPr lang="nl-NL" sz="5400" dirty="0">
                <a:solidFill>
                  <a:schemeClr val="bg1"/>
                </a:solidFill>
              </a:rPr>
            </a:br>
            <a:r>
              <a:rPr lang="nl-NL" sz="5400" dirty="0">
                <a:solidFill>
                  <a:schemeClr val="bg1"/>
                </a:solidFill>
              </a:rPr>
              <a:t>altijd en overal!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B3DE8A5-1FF8-0EA7-9BCA-7975CB9BEB5A}"/>
              </a:ext>
            </a:extLst>
          </p:cNvPr>
          <p:cNvSpPr txBox="1"/>
          <p:nvPr/>
        </p:nvSpPr>
        <p:spPr>
          <a:xfrm>
            <a:off x="8904849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0859273-566F-41EC-8899-E1BB9CC83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9858" y="1966116"/>
            <a:ext cx="2419425" cy="236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50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6755AD7-B7FA-4331-C11A-7CA91B607815}"/>
              </a:ext>
            </a:extLst>
          </p:cNvPr>
          <p:cNvSpPr txBox="1"/>
          <p:nvPr/>
        </p:nvSpPr>
        <p:spPr>
          <a:xfrm>
            <a:off x="2252472" y="4371498"/>
            <a:ext cx="7973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</a:rPr>
              <a:t>Heb je interesse of een vraag? </a:t>
            </a:r>
          </a:p>
          <a:p>
            <a:pPr algn="ctr"/>
            <a:r>
              <a:rPr lang="nl-NL" sz="3200" dirty="0">
                <a:solidFill>
                  <a:schemeClr val="bg1"/>
                </a:solidFill>
              </a:rPr>
              <a:t>Kom even bij me kijken én proeven.</a:t>
            </a:r>
          </a:p>
          <a:p>
            <a:pPr algn="ctr"/>
            <a:endParaRPr lang="nl-NL" sz="1600" dirty="0">
              <a:solidFill>
                <a:schemeClr val="bg1"/>
              </a:solidFill>
            </a:endParaRPr>
          </a:p>
          <a:p>
            <a:pPr algn="ctr"/>
            <a:r>
              <a:rPr lang="nl-NL" sz="3200" dirty="0">
                <a:solidFill>
                  <a:schemeClr val="bg1"/>
                </a:solidFill>
              </a:rPr>
              <a:t> </a:t>
            </a:r>
            <a:r>
              <a:rPr lang="nl-NL" sz="3200" dirty="0">
                <a:solidFill>
                  <a:schemeClr val="bg1"/>
                </a:solidFill>
                <a:sym typeface="Wingdings" pitchFamily="2" charset="2"/>
              </a:rPr>
              <a:t></a:t>
            </a:r>
            <a:endParaRPr lang="nl-NL" sz="3200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46508C9-E1F0-D2D0-330B-E2F392FA7473}"/>
              </a:ext>
            </a:extLst>
          </p:cNvPr>
          <p:cNvSpPr txBox="1"/>
          <p:nvPr/>
        </p:nvSpPr>
        <p:spPr>
          <a:xfrm>
            <a:off x="2252472" y="1455450"/>
            <a:ext cx="7973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</a:rPr>
              <a:t>Bedankt voor jullie aandacht!</a:t>
            </a:r>
          </a:p>
        </p:txBody>
      </p:sp>
    </p:spTree>
    <p:extLst>
      <p:ext uri="{BB962C8B-B14F-4D97-AF65-F5344CB8AC3E}">
        <p14:creationId xmlns:p14="http://schemas.microsoft.com/office/powerpoint/2010/main" val="311819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898940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895" y="3507578"/>
            <a:ext cx="3243353" cy="253005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980A79A-DE4A-F14E-F1AD-AABED36BA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670" y="-685800"/>
            <a:ext cx="4147710" cy="901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720953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943" y="3768835"/>
            <a:ext cx="3243353" cy="253005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B8FA4D5-3757-D87A-1323-154861CD0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815" y="315898"/>
            <a:ext cx="3549947" cy="631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4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8C208-807A-956F-9A3F-32319CE4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F1FC3594-6028-7145-DD0D-DF929775DFD6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>
                <a:solidFill>
                  <a:schemeClr val="accent3"/>
                </a:solidFill>
                <a:latin typeface="Acumin Pro Condensed Light" panose="020B0406020202020204" pitchFamily="34" charset="77"/>
                <a:ea typeface="+mj-ea"/>
                <a:cs typeface="+mj-cs"/>
              </a:defRPr>
            </a:lvl1pPr>
          </a:lstStyle>
          <a:p>
            <a:r>
              <a:rPr lang="nl-NL" sz="2800" b="1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F44A628-D9B8-D391-6089-8E974B458D1C}"/>
              </a:ext>
            </a:extLst>
          </p:cNvPr>
          <p:cNvSpPr txBox="1"/>
          <p:nvPr/>
        </p:nvSpPr>
        <p:spPr>
          <a:xfrm>
            <a:off x="685800" y="199697"/>
            <a:ext cx="11960771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2200" b="1" dirty="0">
                <a:solidFill>
                  <a:srgbClr val="002060"/>
                </a:solidFill>
                <a:effectLst/>
              </a:rPr>
              <a:t>ONVOORSTELBAAR – SCHOKKEND</a:t>
            </a:r>
          </a:p>
          <a:p>
            <a:pPr algn="l"/>
            <a:endParaRPr lang="nl-NL" sz="2200" dirty="0">
              <a:solidFill>
                <a:srgbClr val="002060"/>
              </a:solidFill>
              <a:effectLst/>
            </a:endParaRPr>
          </a:p>
          <a:p>
            <a:pPr algn="l"/>
            <a:r>
              <a:rPr lang="nl-NL" sz="2200" dirty="0">
                <a:solidFill>
                  <a:srgbClr val="002060"/>
                </a:solidFill>
              </a:rPr>
              <a:t>Kees van der Hel, één </a:t>
            </a:r>
            <a:r>
              <a:rPr lang="nl-NL" sz="2200" dirty="0">
                <a:solidFill>
                  <a:srgbClr val="002060"/>
                </a:solidFill>
                <a:effectLst/>
              </a:rPr>
              <a:t>van de voormannen van de</a:t>
            </a:r>
          </a:p>
          <a:p>
            <a:pPr algn="l"/>
            <a:r>
              <a:rPr lang="nl-NL" sz="2200" dirty="0" err="1">
                <a:solidFill>
                  <a:srgbClr val="002060"/>
                </a:solidFill>
                <a:effectLst/>
              </a:rPr>
              <a:t>aktiegroep</a:t>
            </a:r>
            <a:r>
              <a:rPr lang="nl-NL" sz="2200" dirty="0">
                <a:solidFill>
                  <a:srgbClr val="002060"/>
                </a:solidFill>
                <a:effectLst/>
              </a:rPr>
              <a:t> ‘</a:t>
            </a:r>
            <a:r>
              <a:rPr lang="nl-NL" sz="2200" b="1" dirty="0">
                <a:solidFill>
                  <a:srgbClr val="002060"/>
                </a:solidFill>
                <a:effectLst/>
              </a:rPr>
              <a:t>GEZONDHEID VOOR ALLES</a:t>
            </a:r>
            <a:r>
              <a:rPr lang="nl-NL" sz="2200" dirty="0">
                <a:solidFill>
                  <a:srgbClr val="002060"/>
                </a:solidFill>
                <a:effectLst/>
              </a:rPr>
              <a:t>’</a:t>
            </a: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op 13 juni 2026 voor de poort van </a:t>
            </a:r>
            <a:r>
              <a:rPr lang="nl-NL" sz="2200" dirty="0" err="1">
                <a:solidFill>
                  <a:srgbClr val="002060"/>
                </a:solidFill>
                <a:effectLst/>
              </a:rPr>
              <a:t>Chemours</a:t>
            </a:r>
            <a:r>
              <a:rPr lang="nl-NL" sz="2200" dirty="0">
                <a:solidFill>
                  <a:srgbClr val="002060"/>
                </a:solidFill>
              </a:rPr>
              <a:t>- </a:t>
            </a:r>
            <a:r>
              <a:rPr lang="nl-NL" sz="2200" dirty="0">
                <a:solidFill>
                  <a:srgbClr val="002060"/>
                </a:solidFill>
                <a:effectLst/>
              </a:rPr>
              <a:t>Dordrecht</a:t>
            </a:r>
          </a:p>
          <a:p>
            <a:pPr algn="l"/>
            <a:endParaRPr lang="nl-NL" sz="2200" dirty="0">
              <a:solidFill>
                <a:srgbClr val="002060"/>
              </a:solidFill>
              <a:effectLst/>
            </a:endParaRPr>
          </a:p>
          <a:p>
            <a:pPr algn="l"/>
            <a:r>
              <a:rPr lang="nl-NL" sz="2200" b="1" dirty="0">
                <a:solidFill>
                  <a:srgbClr val="002060"/>
                </a:solidFill>
                <a:effectLst/>
              </a:rPr>
              <a:t>1 enkele gram TFA/PFAS* vervuilt 6 miljoen liter water!</a:t>
            </a:r>
          </a:p>
          <a:p>
            <a:pPr algn="l"/>
            <a:r>
              <a:rPr lang="nl-NL" sz="2200" b="1" dirty="0">
                <a:solidFill>
                  <a:srgbClr val="002060"/>
                </a:solidFill>
                <a:effectLst/>
              </a:rPr>
              <a:t>1 enkele gram TFA/PFAS* vervuilt 6 miljoen liter water!</a:t>
            </a:r>
          </a:p>
          <a:p>
            <a:pPr algn="l"/>
            <a:r>
              <a:rPr lang="nl-NL" sz="2200" b="1" dirty="0">
                <a:solidFill>
                  <a:srgbClr val="002060"/>
                </a:solidFill>
                <a:effectLst/>
              </a:rPr>
              <a:t>1 enkele gram TFA/PFAS* vervuilt 6 miljoen liter water!</a:t>
            </a:r>
          </a:p>
          <a:p>
            <a:pPr algn="l"/>
            <a:endParaRPr lang="nl-NL" sz="2200" dirty="0">
              <a:solidFill>
                <a:srgbClr val="002060"/>
              </a:solidFill>
              <a:effectLst/>
            </a:endParaRP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Jaarlijks loost </a:t>
            </a:r>
            <a:r>
              <a:rPr lang="nl-NL" sz="2200" dirty="0" err="1">
                <a:solidFill>
                  <a:srgbClr val="002060"/>
                </a:solidFill>
                <a:effectLst/>
              </a:rPr>
              <a:t>Chemours</a:t>
            </a:r>
            <a:r>
              <a:rPr lang="nl-NL" sz="2200" dirty="0">
                <a:solidFill>
                  <a:srgbClr val="002060"/>
                </a:solidFill>
                <a:effectLst/>
              </a:rPr>
              <a:t> </a:t>
            </a:r>
            <a:r>
              <a:rPr lang="nl-NL" sz="2200" b="1" dirty="0">
                <a:solidFill>
                  <a:srgbClr val="002060"/>
                </a:solidFill>
                <a:effectLst/>
              </a:rPr>
              <a:t>12.000 kilo</a:t>
            </a:r>
            <a:r>
              <a:rPr lang="nl-NL" sz="2200" dirty="0">
                <a:solidFill>
                  <a:srgbClr val="002060"/>
                </a:solidFill>
                <a:effectLst/>
              </a:rPr>
              <a:t> in de lucht!!!</a:t>
            </a:r>
          </a:p>
          <a:p>
            <a:pPr algn="l"/>
            <a:endParaRPr lang="nl-NL" sz="2200" dirty="0">
              <a:solidFill>
                <a:srgbClr val="002060"/>
              </a:solidFill>
              <a:effectLst/>
            </a:endParaRP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12.000 kilo =12 miljoen gram x 6 miljoen liter =</a:t>
            </a:r>
          </a:p>
          <a:p>
            <a:pPr algn="l"/>
            <a:r>
              <a:rPr lang="nl-NL" sz="2200" b="1" u="sng" dirty="0">
                <a:solidFill>
                  <a:srgbClr val="002060"/>
                </a:solidFill>
                <a:effectLst/>
              </a:rPr>
              <a:t>72.</a:t>
            </a:r>
            <a:r>
              <a:rPr lang="nl-NL" sz="2200" b="1" u="sng" dirty="0">
                <a:solidFill>
                  <a:srgbClr val="00206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000.000.000.000 = 72</a:t>
            </a:r>
            <a:r>
              <a:rPr lang="nl-NL" sz="2200" b="1" u="sng" dirty="0">
                <a:solidFill>
                  <a:srgbClr val="002060"/>
                </a:solidFill>
                <a:effectLst/>
              </a:rPr>
              <a:t> biljoen liter water !!!</a:t>
            </a: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wordt ieder jaar blijvend vervuild door toedoen van 1 Nederlands bedrijf!!! </a:t>
            </a:r>
          </a:p>
          <a:p>
            <a:pPr algn="l"/>
            <a:endParaRPr lang="nl-NL" sz="2200" dirty="0">
              <a:solidFill>
                <a:srgbClr val="002060"/>
              </a:solidFill>
              <a:effectLst/>
            </a:endParaRP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*TFA (</a:t>
            </a:r>
            <a:r>
              <a:rPr lang="nl-NL" sz="2200" dirty="0" err="1">
                <a:solidFill>
                  <a:srgbClr val="002060"/>
                </a:solidFill>
                <a:effectLst/>
              </a:rPr>
              <a:t>trifluorazijnzuur</a:t>
            </a:r>
            <a:r>
              <a:rPr lang="nl-NL" sz="2200" dirty="0">
                <a:solidFill>
                  <a:srgbClr val="002060"/>
                </a:solidFill>
                <a:effectLst/>
              </a:rPr>
              <a:t>) is „mogelijk schadelijk voor het ongeboren kind” </a:t>
            </a: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en „vermoedelijk schadelijk voor de vruchtbaarheid”. </a:t>
            </a:r>
          </a:p>
          <a:p>
            <a:pPr algn="l"/>
            <a:r>
              <a:rPr lang="nl-NL" sz="2200" dirty="0">
                <a:solidFill>
                  <a:srgbClr val="002060"/>
                </a:solidFill>
                <a:effectLst/>
              </a:rPr>
              <a:t>Dit zijn uitspraken van ECHA =het Europese chemicaliënagentschap.</a:t>
            </a:r>
          </a:p>
          <a:p>
            <a:pPr algn="l"/>
            <a:endParaRPr lang="nl-NL" sz="32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295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720953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943" y="3768835"/>
            <a:ext cx="3243353" cy="253005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9301C59-0AF3-0AD1-7E6B-117FD89D3C9D}"/>
              </a:ext>
            </a:extLst>
          </p:cNvPr>
          <p:cNvSpPr txBox="1"/>
          <p:nvPr/>
        </p:nvSpPr>
        <p:spPr>
          <a:xfrm>
            <a:off x="4149970" y="3265713"/>
            <a:ext cx="556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bg1"/>
                </a:solidFill>
              </a:rPr>
              <a:t>https</a:t>
            </a:r>
            <a:r>
              <a:rPr lang="nl-NL" dirty="0">
                <a:solidFill>
                  <a:schemeClr val="bg1"/>
                </a:solidFill>
              </a:rPr>
              <a:t>://</a:t>
            </a:r>
            <a:r>
              <a:rPr lang="nl-NL" dirty="0" err="1">
                <a:solidFill>
                  <a:schemeClr val="bg1"/>
                </a:solidFill>
              </a:rPr>
              <a:t>www.facebook.com</a:t>
            </a:r>
            <a:r>
              <a:rPr lang="nl-NL" dirty="0">
                <a:solidFill>
                  <a:schemeClr val="bg1"/>
                </a:solidFill>
              </a:rPr>
              <a:t>/share/r/1ChB6ayZif/</a:t>
            </a:r>
          </a:p>
        </p:txBody>
      </p:sp>
    </p:spTree>
    <p:extLst>
      <p:ext uri="{BB962C8B-B14F-4D97-AF65-F5344CB8AC3E}">
        <p14:creationId xmlns:p14="http://schemas.microsoft.com/office/powerpoint/2010/main" val="307159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7936019-FE82-92CA-B1EC-F072873E0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83" y="898940"/>
            <a:ext cx="3246401" cy="2530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DF9EE7C-E7C7-F742-77DA-D1CE6821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06521"/>
            <a:ext cx="12192000" cy="4407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864440-B68B-D487-B70A-16230F96F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943" y="3768835"/>
            <a:ext cx="3243353" cy="253005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C91706B-A1FF-F340-C782-4838BDFB2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291" y="324889"/>
            <a:ext cx="4489383" cy="59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16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674031C-6F5F-0FDF-04C4-E31E7246F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95" y="529188"/>
            <a:ext cx="3833257" cy="548272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9300F02-03C5-B205-9A3E-D8B139502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177" y="513709"/>
            <a:ext cx="5187880" cy="54981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D35B-0245-FECB-76DF-FEF2CD8C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75C6-F411-C510-E767-6F700932B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3265"/>
            <a:ext cx="9663404" cy="327669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Deel</a:t>
            </a:r>
            <a:r>
              <a:rPr lang="en-US" dirty="0"/>
              <a:t> van de </a:t>
            </a:r>
            <a:r>
              <a:rPr lang="en-US" dirty="0" err="1"/>
              <a:t>o</a:t>
            </a:r>
            <a:r>
              <a:rPr dirty="0" err="1"/>
              <a:t>plossing</a:t>
            </a:r>
            <a:r>
              <a:rPr lang="nl-NL" dirty="0"/>
              <a:t>:</a:t>
            </a:r>
            <a:r>
              <a:rPr dirty="0"/>
              <a:t> </a:t>
            </a:r>
            <a:br>
              <a:rPr lang="nl-NL" dirty="0"/>
            </a:br>
            <a:r>
              <a:rPr dirty="0" err="1"/>
              <a:t>Aquapeak</a:t>
            </a:r>
            <a:r>
              <a:rPr dirty="0"/>
              <a:t> </a:t>
            </a:r>
            <a:br>
              <a:rPr lang="en-US" dirty="0"/>
            </a:br>
            <a:r>
              <a:rPr dirty="0" err="1"/>
              <a:t>Ultieme</a:t>
            </a:r>
            <a:r>
              <a:rPr dirty="0"/>
              <a:t> </a:t>
            </a:r>
            <a:r>
              <a:rPr dirty="0" err="1"/>
              <a:t>Zuivering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A24FDC-85D6-6111-633E-B616E1A90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50112"/>
            <a:ext cx="9144000" cy="3116002"/>
          </a:xfrm>
        </p:spPr>
        <p:txBody>
          <a:bodyPr>
            <a:normAutofit fontScale="92500" lnSpcReduction="10000"/>
          </a:bodyPr>
          <a:lstStyle/>
          <a:p>
            <a:endParaRPr dirty="0"/>
          </a:p>
          <a:p>
            <a:pPr lvl="1"/>
            <a:r>
              <a:rPr sz="3000" dirty="0" err="1">
                <a:solidFill>
                  <a:srgbClr val="92D050"/>
                </a:solidFill>
              </a:rPr>
              <a:t>Innovatieve</a:t>
            </a:r>
            <a:r>
              <a:rPr sz="3000" dirty="0">
                <a:solidFill>
                  <a:srgbClr val="92D050"/>
                </a:solidFill>
              </a:rPr>
              <a:t> </a:t>
            </a:r>
            <a:r>
              <a:rPr sz="3000" dirty="0" err="1">
                <a:solidFill>
                  <a:srgbClr val="92D050"/>
                </a:solidFill>
              </a:rPr>
              <a:t>membraantechnologie</a:t>
            </a:r>
            <a:r>
              <a:rPr lang="en-US" sz="3000" dirty="0">
                <a:solidFill>
                  <a:srgbClr val="92D050"/>
                </a:solidFill>
              </a:rPr>
              <a:t> </a:t>
            </a:r>
            <a:r>
              <a:rPr lang="nl-NL" sz="3000" dirty="0">
                <a:solidFill>
                  <a:srgbClr val="92D050"/>
                </a:solidFill>
              </a:rPr>
              <a:t>verwijdert</a:t>
            </a:r>
          </a:p>
          <a:p>
            <a:pPr lvl="1"/>
            <a:r>
              <a:rPr lang="nl-NL" sz="3000" dirty="0">
                <a:solidFill>
                  <a:srgbClr val="92D050"/>
                </a:solidFill>
              </a:rPr>
              <a:t>90–99,9% van giftige stoffen</a:t>
            </a:r>
          </a:p>
          <a:p>
            <a:pPr lvl="1"/>
            <a:endParaRPr sz="2900" dirty="0">
              <a:solidFill>
                <a:schemeClr val="bg1"/>
              </a:solidFill>
            </a:endParaRPr>
          </a:p>
          <a:p>
            <a:pPr lvl="1"/>
            <a:r>
              <a:rPr lang="nl-NL" sz="2200" dirty="0">
                <a:solidFill>
                  <a:schemeClr val="bg1"/>
                </a:solidFill>
              </a:rPr>
              <a:t>Echt Zuiver Water – gezond en duurzaam!</a:t>
            </a:r>
            <a:br>
              <a:rPr lang="nl-NL" sz="2200" dirty="0">
                <a:solidFill>
                  <a:schemeClr val="bg1"/>
                </a:solidFill>
              </a:rPr>
            </a:br>
            <a:br>
              <a:rPr lang="nl-NL" sz="2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Vervangt flessenwater, langere levensduur apparaten</a:t>
            </a:r>
          </a:p>
          <a:p>
            <a:pPr lvl="1"/>
            <a:br>
              <a:rPr lang="nl-NL" sz="2200" dirty="0">
                <a:solidFill>
                  <a:schemeClr val="bg1"/>
                </a:solidFill>
              </a:rPr>
            </a:br>
            <a:r>
              <a:rPr lang="nl-NL" sz="22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2044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8C208-807A-956F-9A3F-32319CE4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069411F-6872-588C-D4BD-5C84B5B6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779" y="-145257"/>
            <a:ext cx="10515600" cy="1325563"/>
          </a:xfrm>
        </p:spPr>
        <p:txBody>
          <a:bodyPr>
            <a:normAutofit/>
          </a:bodyPr>
          <a:lstStyle/>
          <a:p>
            <a:r>
              <a:rPr lang="nl-NL" sz="3200" b="1" dirty="0"/>
              <a:t>Wetenschappelijk bewezen:</a:t>
            </a:r>
          </a:p>
        </p:txBody>
      </p:sp>
      <p:pic>
        <p:nvPicPr>
          <p:cNvPr id="3" name="Tijdelijke aanduiding voor inhoud 2">
            <a:extLst>
              <a:ext uri="{FF2B5EF4-FFF2-40B4-BE49-F238E27FC236}">
                <a16:creationId xmlns:a16="http://schemas.microsoft.com/office/drawing/2014/main" id="{99B359B0-03FC-175D-704F-2E64DBCD5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823" y="822378"/>
            <a:ext cx="7354078" cy="5673147"/>
          </a:xfrm>
          <a:prstGeom prst="rect">
            <a:avLst/>
          </a:prstGeom>
        </p:spPr>
      </p:pic>
      <p:sp>
        <p:nvSpPr>
          <p:cNvPr id="2" name="Titel 3">
            <a:extLst>
              <a:ext uri="{FF2B5EF4-FFF2-40B4-BE49-F238E27FC236}">
                <a16:creationId xmlns:a16="http://schemas.microsoft.com/office/drawing/2014/main" id="{F1FC3594-6028-7145-DD0D-DF929775DFD6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>
                <a:solidFill>
                  <a:schemeClr val="accent3"/>
                </a:solidFill>
                <a:latin typeface="Acumin Pro Condensed Light" panose="020B0406020202020204" pitchFamily="34" charset="77"/>
                <a:ea typeface="+mj-ea"/>
                <a:cs typeface="+mj-cs"/>
              </a:defRPr>
            </a:lvl1pPr>
          </a:lstStyle>
          <a:p>
            <a:r>
              <a:rPr lang="nl-NL" sz="2800" b="1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97403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quapea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659"/>
      </a:accent1>
      <a:accent2>
        <a:srgbClr val="96C11F"/>
      </a:accent2>
      <a:accent3>
        <a:srgbClr val="1358A2"/>
      </a:accent3>
      <a:accent4>
        <a:srgbClr val="F09FD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245</Words>
  <Application>Microsoft Macintosh PowerPoint</Application>
  <PresentationFormat>Breedbeeld</PresentationFormat>
  <Paragraphs>42</Paragraphs>
  <Slides>13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Acumin Pro Condensed Light</vt:lpstr>
      <vt:lpstr>Acumin Pro SemiCondensed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Deel van de oplossing:  Aquapeak  Ultieme Zuivering</vt:lpstr>
      <vt:lpstr>Wetenschappelijk bewezen:</vt:lpstr>
      <vt:lpstr>PowerPoint-presentatie</vt:lpstr>
      <vt:lpstr>PowerPoint-presentatie</vt:lpstr>
      <vt:lpstr>PowerPoint-presentatie</vt:lpstr>
      <vt:lpstr>PowerPoint-presentatie</vt:lpstr>
    </vt:vector>
  </TitlesOfParts>
  <Manager/>
  <Company>Doobob - grafische vormgeving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Ingeborg</dc:creator>
  <cp:keywords/>
  <dc:description/>
  <cp:lastModifiedBy>Karel Thieme</cp:lastModifiedBy>
  <cp:revision>42</cp:revision>
  <cp:lastPrinted>2025-12-11T14:52:45Z</cp:lastPrinted>
  <dcterms:created xsi:type="dcterms:W3CDTF">2019-07-17T14:42:50Z</dcterms:created>
  <dcterms:modified xsi:type="dcterms:W3CDTF">2026-06-14T08:15:26Z</dcterms:modified>
  <cp:category/>
</cp:coreProperties>
</file>