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58" r:id="rId5"/>
    <p:sldId id="267" r:id="rId6"/>
    <p:sldId id="259" r:id="rId7"/>
    <p:sldId id="265" r:id="rId8"/>
    <p:sldId id="262" r:id="rId9"/>
    <p:sldId id="261" r:id="rId10"/>
    <p:sldId id="263" r:id="rId11"/>
    <p:sldId id="266" r:id="rId12"/>
    <p:sldId id="260" r:id="rId13"/>
    <p:sldId id="268" r:id="rId14"/>
    <p:sldId id="264" r:id="rId1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FF6600"/>
    <a:srgbClr val="FFCC00"/>
    <a:srgbClr val="00FFFF"/>
    <a:srgbClr val="A50021"/>
    <a:srgbClr val="FF3300"/>
    <a:srgbClr val="00CC00"/>
    <a:srgbClr val="FF0066"/>
    <a:srgbClr val="FF5050"/>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75" d="100"/>
          <a:sy n="75" d="100"/>
        </p:scale>
        <p:origin x="1134" y="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73C23A-A21D-DBF5-2587-86E3E0A4E425}"/>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5F5D80C2-03C8-7117-AF55-A0A7FDB13B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2EBE49F0-356C-10EF-7C40-E5D568A92AB9}"/>
              </a:ext>
            </a:extLst>
          </p:cNvPr>
          <p:cNvSpPr>
            <a:spLocks noGrp="1"/>
          </p:cNvSpPr>
          <p:nvPr>
            <p:ph type="dt" sz="half" idx="10"/>
          </p:nvPr>
        </p:nvSpPr>
        <p:spPr/>
        <p:txBody>
          <a:bodyPr/>
          <a:lstStyle/>
          <a:p>
            <a:fld id="{5FD06C7A-1153-42FD-8311-55F08B498782}" type="datetimeFigureOut">
              <a:rPr lang="nl-NL" smtClean="0"/>
              <a:t>10-6-2026</a:t>
            </a:fld>
            <a:endParaRPr lang="nl-NL"/>
          </a:p>
        </p:txBody>
      </p:sp>
      <p:sp>
        <p:nvSpPr>
          <p:cNvPr id="5" name="Tijdelijke aanduiding voor voettekst 4">
            <a:extLst>
              <a:ext uri="{FF2B5EF4-FFF2-40B4-BE49-F238E27FC236}">
                <a16:creationId xmlns:a16="http://schemas.microsoft.com/office/drawing/2014/main" id="{3574DFD9-5A2F-2E06-6F1D-E61937E4C46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82E71E0-1223-81CB-4F0C-6DE1A8A5C128}"/>
              </a:ext>
            </a:extLst>
          </p:cNvPr>
          <p:cNvSpPr>
            <a:spLocks noGrp="1"/>
          </p:cNvSpPr>
          <p:nvPr>
            <p:ph type="sldNum" sz="quarter" idx="12"/>
          </p:nvPr>
        </p:nvSpPr>
        <p:spPr/>
        <p:txBody>
          <a:bodyPr/>
          <a:lstStyle/>
          <a:p>
            <a:fld id="{94D447C4-6E97-4C9F-964F-EA70162ECD62}" type="slidenum">
              <a:rPr lang="nl-NL" smtClean="0"/>
              <a:t>‹nr.›</a:t>
            </a:fld>
            <a:endParaRPr lang="nl-NL"/>
          </a:p>
        </p:txBody>
      </p:sp>
    </p:spTree>
    <p:extLst>
      <p:ext uri="{BB962C8B-B14F-4D97-AF65-F5344CB8AC3E}">
        <p14:creationId xmlns:p14="http://schemas.microsoft.com/office/powerpoint/2010/main" val="3444835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EAE12B-9A0A-8850-8B0F-CE110C023587}"/>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8099EC06-83B7-CFA8-7431-2D9CC3F28D61}"/>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687E15B-7B27-60C6-CCDC-53C0E1B25CB9}"/>
              </a:ext>
            </a:extLst>
          </p:cNvPr>
          <p:cNvSpPr>
            <a:spLocks noGrp="1"/>
          </p:cNvSpPr>
          <p:nvPr>
            <p:ph type="dt" sz="half" idx="10"/>
          </p:nvPr>
        </p:nvSpPr>
        <p:spPr/>
        <p:txBody>
          <a:bodyPr/>
          <a:lstStyle/>
          <a:p>
            <a:fld id="{5FD06C7A-1153-42FD-8311-55F08B498782}" type="datetimeFigureOut">
              <a:rPr lang="nl-NL" smtClean="0"/>
              <a:t>10-6-2026</a:t>
            </a:fld>
            <a:endParaRPr lang="nl-NL"/>
          </a:p>
        </p:txBody>
      </p:sp>
      <p:sp>
        <p:nvSpPr>
          <p:cNvPr id="5" name="Tijdelijke aanduiding voor voettekst 4">
            <a:extLst>
              <a:ext uri="{FF2B5EF4-FFF2-40B4-BE49-F238E27FC236}">
                <a16:creationId xmlns:a16="http://schemas.microsoft.com/office/drawing/2014/main" id="{345BFD4D-C73A-A605-8AA4-1120F5D80E6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0F035C0-0804-3CF3-C027-0CE71A80E269}"/>
              </a:ext>
            </a:extLst>
          </p:cNvPr>
          <p:cNvSpPr>
            <a:spLocks noGrp="1"/>
          </p:cNvSpPr>
          <p:nvPr>
            <p:ph type="sldNum" sz="quarter" idx="12"/>
          </p:nvPr>
        </p:nvSpPr>
        <p:spPr/>
        <p:txBody>
          <a:bodyPr/>
          <a:lstStyle/>
          <a:p>
            <a:fld id="{94D447C4-6E97-4C9F-964F-EA70162ECD62}" type="slidenum">
              <a:rPr lang="nl-NL" smtClean="0"/>
              <a:t>‹nr.›</a:t>
            </a:fld>
            <a:endParaRPr lang="nl-NL"/>
          </a:p>
        </p:txBody>
      </p:sp>
    </p:spTree>
    <p:extLst>
      <p:ext uri="{BB962C8B-B14F-4D97-AF65-F5344CB8AC3E}">
        <p14:creationId xmlns:p14="http://schemas.microsoft.com/office/powerpoint/2010/main" val="1898038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EEC9EA45-C882-AFC4-169F-16AEFBCD4EB6}"/>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0B2F5C62-CE9A-B50D-B388-D9A725A9B282}"/>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35D034D-F790-047D-B302-E7844BBD969F}"/>
              </a:ext>
            </a:extLst>
          </p:cNvPr>
          <p:cNvSpPr>
            <a:spLocks noGrp="1"/>
          </p:cNvSpPr>
          <p:nvPr>
            <p:ph type="dt" sz="half" idx="10"/>
          </p:nvPr>
        </p:nvSpPr>
        <p:spPr/>
        <p:txBody>
          <a:bodyPr/>
          <a:lstStyle/>
          <a:p>
            <a:fld id="{5FD06C7A-1153-42FD-8311-55F08B498782}" type="datetimeFigureOut">
              <a:rPr lang="nl-NL" smtClean="0"/>
              <a:t>10-6-2026</a:t>
            </a:fld>
            <a:endParaRPr lang="nl-NL"/>
          </a:p>
        </p:txBody>
      </p:sp>
      <p:sp>
        <p:nvSpPr>
          <p:cNvPr id="5" name="Tijdelijke aanduiding voor voettekst 4">
            <a:extLst>
              <a:ext uri="{FF2B5EF4-FFF2-40B4-BE49-F238E27FC236}">
                <a16:creationId xmlns:a16="http://schemas.microsoft.com/office/drawing/2014/main" id="{60B01317-190A-48C7-E7D0-D50B2DEA286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1666E02-63B7-F850-E724-234EB3C43F4D}"/>
              </a:ext>
            </a:extLst>
          </p:cNvPr>
          <p:cNvSpPr>
            <a:spLocks noGrp="1"/>
          </p:cNvSpPr>
          <p:nvPr>
            <p:ph type="sldNum" sz="quarter" idx="12"/>
          </p:nvPr>
        </p:nvSpPr>
        <p:spPr/>
        <p:txBody>
          <a:bodyPr/>
          <a:lstStyle/>
          <a:p>
            <a:fld id="{94D447C4-6E97-4C9F-964F-EA70162ECD62}" type="slidenum">
              <a:rPr lang="nl-NL" smtClean="0"/>
              <a:t>‹nr.›</a:t>
            </a:fld>
            <a:endParaRPr lang="nl-NL"/>
          </a:p>
        </p:txBody>
      </p:sp>
    </p:spTree>
    <p:extLst>
      <p:ext uri="{BB962C8B-B14F-4D97-AF65-F5344CB8AC3E}">
        <p14:creationId xmlns:p14="http://schemas.microsoft.com/office/powerpoint/2010/main" val="2700390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516738-FF49-6DE8-1B46-08F8EE20F3D4}"/>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F189B457-0098-FCC1-931E-DEA8FA77805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C030A4D-EEA5-9E00-3C2F-6FEBB12975DA}"/>
              </a:ext>
            </a:extLst>
          </p:cNvPr>
          <p:cNvSpPr>
            <a:spLocks noGrp="1"/>
          </p:cNvSpPr>
          <p:nvPr>
            <p:ph type="dt" sz="half" idx="10"/>
          </p:nvPr>
        </p:nvSpPr>
        <p:spPr/>
        <p:txBody>
          <a:bodyPr/>
          <a:lstStyle/>
          <a:p>
            <a:fld id="{5FD06C7A-1153-42FD-8311-55F08B498782}" type="datetimeFigureOut">
              <a:rPr lang="nl-NL" smtClean="0"/>
              <a:t>10-6-2026</a:t>
            </a:fld>
            <a:endParaRPr lang="nl-NL"/>
          </a:p>
        </p:txBody>
      </p:sp>
      <p:sp>
        <p:nvSpPr>
          <p:cNvPr id="5" name="Tijdelijke aanduiding voor voettekst 4">
            <a:extLst>
              <a:ext uri="{FF2B5EF4-FFF2-40B4-BE49-F238E27FC236}">
                <a16:creationId xmlns:a16="http://schemas.microsoft.com/office/drawing/2014/main" id="{385B0991-F6F9-7CD4-D884-174A5BEF2C8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E258F95-93BE-F36C-48ED-85CA19AB1EAE}"/>
              </a:ext>
            </a:extLst>
          </p:cNvPr>
          <p:cNvSpPr>
            <a:spLocks noGrp="1"/>
          </p:cNvSpPr>
          <p:nvPr>
            <p:ph type="sldNum" sz="quarter" idx="12"/>
          </p:nvPr>
        </p:nvSpPr>
        <p:spPr/>
        <p:txBody>
          <a:bodyPr/>
          <a:lstStyle/>
          <a:p>
            <a:fld id="{94D447C4-6E97-4C9F-964F-EA70162ECD62}" type="slidenum">
              <a:rPr lang="nl-NL" smtClean="0"/>
              <a:t>‹nr.›</a:t>
            </a:fld>
            <a:endParaRPr lang="nl-NL"/>
          </a:p>
        </p:txBody>
      </p:sp>
    </p:spTree>
    <p:extLst>
      <p:ext uri="{BB962C8B-B14F-4D97-AF65-F5344CB8AC3E}">
        <p14:creationId xmlns:p14="http://schemas.microsoft.com/office/powerpoint/2010/main" val="3238258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A04438-1038-9550-F054-30BD7A679314}"/>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0221C115-35ED-89A2-A515-4962A2E3A64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184BDA7F-2BCC-307D-B882-B451CDF35575}"/>
              </a:ext>
            </a:extLst>
          </p:cNvPr>
          <p:cNvSpPr>
            <a:spLocks noGrp="1"/>
          </p:cNvSpPr>
          <p:nvPr>
            <p:ph type="dt" sz="half" idx="10"/>
          </p:nvPr>
        </p:nvSpPr>
        <p:spPr/>
        <p:txBody>
          <a:bodyPr/>
          <a:lstStyle/>
          <a:p>
            <a:fld id="{5FD06C7A-1153-42FD-8311-55F08B498782}" type="datetimeFigureOut">
              <a:rPr lang="nl-NL" smtClean="0"/>
              <a:t>10-6-2026</a:t>
            </a:fld>
            <a:endParaRPr lang="nl-NL"/>
          </a:p>
        </p:txBody>
      </p:sp>
      <p:sp>
        <p:nvSpPr>
          <p:cNvPr id="5" name="Tijdelijke aanduiding voor voettekst 4">
            <a:extLst>
              <a:ext uri="{FF2B5EF4-FFF2-40B4-BE49-F238E27FC236}">
                <a16:creationId xmlns:a16="http://schemas.microsoft.com/office/drawing/2014/main" id="{0AEBBB9A-10ED-F4A0-6212-9F4A0082DFE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78DF042-C4EA-9E51-03B4-3285226E8C46}"/>
              </a:ext>
            </a:extLst>
          </p:cNvPr>
          <p:cNvSpPr>
            <a:spLocks noGrp="1"/>
          </p:cNvSpPr>
          <p:nvPr>
            <p:ph type="sldNum" sz="quarter" idx="12"/>
          </p:nvPr>
        </p:nvSpPr>
        <p:spPr/>
        <p:txBody>
          <a:bodyPr/>
          <a:lstStyle/>
          <a:p>
            <a:fld id="{94D447C4-6E97-4C9F-964F-EA70162ECD62}" type="slidenum">
              <a:rPr lang="nl-NL" smtClean="0"/>
              <a:t>‹nr.›</a:t>
            </a:fld>
            <a:endParaRPr lang="nl-NL"/>
          </a:p>
        </p:txBody>
      </p:sp>
    </p:spTree>
    <p:extLst>
      <p:ext uri="{BB962C8B-B14F-4D97-AF65-F5344CB8AC3E}">
        <p14:creationId xmlns:p14="http://schemas.microsoft.com/office/powerpoint/2010/main" val="592540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21AF5D-C9CB-03B1-7175-7250EE259EB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41AD798-39C1-8226-6B85-D8869CF4F3B4}"/>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6613ABC6-D940-CC75-B5F3-E2882E99CE5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0E018FBD-510C-756D-964A-BCD8C21E1E51}"/>
              </a:ext>
            </a:extLst>
          </p:cNvPr>
          <p:cNvSpPr>
            <a:spLocks noGrp="1"/>
          </p:cNvSpPr>
          <p:nvPr>
            <p:ph type="dt" sz="half" idx="10"/>
          </p:nvPr>
        </p:nvSpPr>
        <p:spPr/>
        <p:txBody>
          <a:bodyPr/>
          <a:lstStyle/>
          <a:p>
            <a:fld id="{5FD06C7A-1153-42FD-8311-55F08B498782}" type="datetimeFigureOut">
              <a:rPr lang="nl-NL" smtClean="0"/>
              <a:t>10-6-2026</a:t>
            </a:fld>
            <a:endParaRPr lang="nl-NL"/>
          </a:p>
        </p:txBody>
      </p:sp>
      <p:sp>
        <p:nvSpPr>
          <p:cNvPr id="6" name="Tijdelijke aanduiding voor voettekst 5">
            <a:extLst>
              <a:ext uri="{FF2B5EF4-FFF2-40B4-BE49-F238E27FC236}">
                <a16:creationId xmlns:a16="http://schemas.microsoft.com/office/drawing/2014/main" id="{3EF45D83-5562-242E-80CE-317199D1E6F6}"/>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652E003-F020-0ABC-B246-9BC75B9B1E46}"/>
              </a:ext>
            </a:extLst>
          </p:cNvPr>
          <p:cNvSpPr>
            <a:spLocks noGrp="1"/>
          </p:cNvSpPr>
          <p:nvPr>
            <p:ph type="sldNum" sz="quarter" idx="12"/>
          </p:nvPr>
        </p:nvSpPr>
        <p:spPr/>
        <p:txBody>
          <a:bodyPr/>
          <a:lstStyle/>
          <a:p>
            <a:fld id="{94D447C4-6E97-4C9F-964F-EA70162ECD62}" type="slidenum">
              <a:rPr lang="nl-NL" smtClean="0"/>
              <a:t>‹nr.›</a:t>
            </a:fld>
            <a:endParaRPr lang="nl-NL"/>
          </a:p>
        </p:txBody>
      </p:sp>
    </p:spTree>
    <p:extLst>
      <p:ext uri="{BB962C8B-B14F-4D97-AF65-F5344CB8AC3E}">
        <p14:creationId xmlns:p14="http://schemas.microsoft.com/office/powerpoint/2010/main" val="400993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D63F78-0742-41BC-E51D-3254DE470E95}"/>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AFCFFAFC-A360-58DE-A5E7-F15FC004D1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29AC85F8-1826-8ABA-586F-5CE2C0C80255}"/>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34076EE3-0BDE-B2BF-D479-65B45BCF91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EC52F0E2-B558-A418-C3C0-CC0292A4D7C3}"/>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0491DA49-73C0-2EB7-3924-CF33FAA7D25F}"/>
              </a:ext>
            </a:extLst>
          </p:cNvPr>
          <p:cNvSpPr>
            <a:spLocks noGrp="1"/>
          </p:cNvSpPr>
          <p:nvPr>
            <p:ph type="dt" sz="half" idx="10"/>
          </p:nvPr>
        </p:nvSpPr>
        <p:spPr/>
        <p:txBody>
          <a:bodyPr/>
          <a:lstStyle/>
          <a:p>
            <a:fld id="{5FD06C7A-1153-42FD-8311-55F08B498782}" type="datetimeFigureOut">
              <a:rPr lang="nl-NL" smtClean="0"/>
              <a:t>10-6-2026</a:t>
            </a:fld>
            <a:endParaRPr lang="nl-NL"/>
          </a:p>
        </p:txBody>
      </p:sp>
      <p:sp>
        <p:nvSpPr>
          <p:cNvPr id="8" name="Tijdelijke aanduiding voor voettekst 7">
            <a:extLst>
              <a:ext uri="{FF2B5EF4-FFF2-40B4-BE49-F238E27FC236}">
                <a16:creationId xmlns:a16="http://schemas.microsoft.com/office/drawing/2014/main" id="{7DC018D2-900C-4825-4473-071FA7D31B7D}"/>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78D81A0C-9C8B-29C4-997F-DB31D2AB0ECA}"/>
              </a:ext>
            </a:extLst>
          </p:cNvPr>
          <p:cNvSpPr>
            <a:spLocks noGrp="1"/>
          </p:cNvSpPr>
          <p:nvPr>
            <p:ph type="sldNum" sz="quarter" idx="12"/>
          </p:nvPr>
        </p:nvSpPr>
        <p:spPr/>
        <p:txBody>
          <a:bodyPr/>
          <a:lstStyle/>
          <a:p>
            <a:fld id="{94D447C4-6E97-4C9F-964F-EA70162ECD62}" type="slidenum">
              <a:rPr lang="nl-NL" smtClean="0"/>
              <a:t>‹nr.›</a:t>
            </a:fld>
            <a:endParaRPr lang="nl-NL"/>
          </a:p>
        </p:txBody>
      </p:sp>
    </p:spTree>
    <p:extLst>
      <p:ext uri="{BB962C8B-B14F-4D97-AF65-F5344CB8AC3E}">
        <p14:creationId xmlns:p14="http://schemas.microsoft.com/office/powerpoint/2010/main" val="1337507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034531-5FDB-9DB2-0569-C6CB8B95DD37}"/>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ED9EF70D-EB92-0483-1F57-D731B73D84E9}"/>
              </a:ext>
            </a:extLst>
          </p:cNvPr>
          <p:cNvSpPr>
            <a:spLocks noGrp="1"/>
          </p:cNvSpPr>
          <p:nvPr>
            <p:ph type="dt" sz="half" idx="10"/>
          </p:nvPr>
        </p:nvSpPr>
        <p:spPr/>
        <p:txBody>
          <a:bodyPr/>
          <a:lstStyle/>
          <a:p>
            <a:fld id="{5FD06C7A-1153-42FD-8311-55F08B498782}" type="datetimeFigureOut">
              <a:rPr lang="nl-NL" smtClean="0"/>
              <a:t>10-6-2026</a:t>
            </a:fld>
            <a:endParaRPr lang="nl-NL"/>
          </a:p>
        </p:txBody>
      </p:sp>
      <p:sp>
        <p:nvSpPr>
          <p:cNvPr id="4" name="Tijdelijke aanduiding voor voettekst 3">
            <a:extLst>
              <a:ext uri="{FF2B5EF4-FFF2-40B4-BE49-F238E27FC236}">
                <a16:creationId xmlns:a16="http://schemas.microsoft.com/office/drawing/2014/main" id="{F4916EAE-5B79-F38A-705F-4C2043052BC9}"/>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DD5EC947-3F73-3F6F-5209-89BA6D811FB3}"/>
              </a:ext>
            </a:extLst>
          </p:cNvPr>
          <p:cNvSpPr>
            <a:spLocks noGrp="1"/>
          </p:cNvSpPr>
          <p:nvPr>
            <p:ph type="sldNum" sz="quarter" idx="12"/>
          </p:nvPr>
        </p:nvSpPr>
        <p:spPr/>
        <p:txBody>
          <a:bodyPr/>
          <a:lstStyle/>
          <a:p>
            <a:fld id="{94D447C4-6E97-4C9F-964F-EA70162ECD62}" type="slidenum">
              <a:rPr lang="nl-NL" smtClean="0"/>
              <a:t>‹nr.›</a:t>
            </a:fld>
            <a:endParaRPr lang="nl-NL"/>
          </a:p>
        </p:txBody>
      </p:sp>
    </p:spTree>
    <p:extLst>
      <p:ext uri="{BB962C8B-B14F-4D97-AF65-F5344CB8AC3E}">
        <p14:creationId xmlns:p14="http://schemas.microsoft.com/office/powerpoint/2010/main" val="3010845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916EE3E-22C0-B736-FB2B-A65248E4B848}"/>
              </a:ext>
            </a:extLst>
          </p:cNvPr>
          <p:cNvSpPr>
            <a:spLocks noGrp="1"/>
          </p:cNvSpPr>
          <p:nvPr>
            <p:ph type="dt" sz="half" idx="10"/>
          </p:nvPr>
        </p:nvSpPr>
        <p:spPr/>
        <p:txBody>
          <a:bodyPr/>
          <a:lstStyle/>
          <a:p>
            <a:fld id="{5FD06C7A-1153-42FD-8311-55F08B498782}" type="datetimeFigureOut">
              <a:rPr lang="nl-NL" smtClean="0"/>
              <a:t>10-6-2026</a:t>
            </a:fld>
            <a:endParaRPr lang="nl-NL"/>
          </a:p>
        </p:txBody>
      </p:sp>
      <p:sp>
        <p:nvSpPr>
          <p:cNvPr id="3" name="Tijdelijke aanduiding voor voettekst 2">
            <a:extLst>
              <a:ext uri="{FF2B5EF4-FFF2-40B4-BE49-F238E27FC236}">
                <a16:creationId xmlns:a16="http://schemas.microsoft.com/office/drawing/2014/main" id="{AE36861A-FC71-6EFB-80F0-EBFC518F3D15}"/>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6642E706-79F6-B5D6-6105-1F06C62F039C}"/>
              </a:ext>
            </a:extLst>
          </p:cNvPr>
          <p:cNvSpPr>
            <a:spLocks noGrp="1"/>
          </p:cNvSpPr>
          <p:nvPr>
            <p:ph type="sldNum" sz="quarter" idx="12"/>
          </p:nvPr>
        </p:nvSpPr>
        <p:spPr/>
        <p:txBody>
          <a:bodyPr/>
          <a:lstStyle/>
          <a:p>
            <a:fld id="{94D447C4-6E97-4C9F-964F-EA70162ECD62}" type="slidenum">
              <a:rPr lang="nl-NL" smtClean="0"/>
              <a:t>‹nr.›</a:t>
            </a:fld>
            <a:endParaRPr lang="nl-NL"/>
          </a:p>
        </p:txBody>
      </p:sp>
    </p:spTree>
    <p:extLst>
      <p:ext uri="{BB962C8B-B14F-4D97-AF65-F5344CB8AC3E}">
        <p14:creationId xmlns:p14="http://schemas.microsoft.com/office/powerpoint/2010/main" val="942058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13077C-A685-32F0-133E-FDCCC70C2BA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275919CD-6875-9CF3-A7AF-6F53D76191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F01D976E-C9D9-D6DD-CD6F-B03B8B9A68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AA47823-EC51-5DBC-A33A-4EB86B11D7A1}"/>
              </a:ext>
            </a:extLst>
          </p:cNvPr>
          <p:cNvSpPr>
            <a:spLocks noGrp="1"/>
          </p:cNvSpPr>
          <p:nvPr>
            <p:ph type="dt" sz="half" idx="10"/>
          </p:nvPr>
        </p:nvSpPr>
        <p:spPr/>
        <p:txBody>
          <a:bodyPr/>
          <a:lstStyle/>
          <a:p>
            <a:fld id="{5FD06C7A-1153-42FD-8311-55F08B498782}" type="datetimeFigureOut">
              <a:rPr lang="nl-NL" smtClean="0"/>
              <a:t>10-6-2026</a:t>
            </a:fld>
            <a:endParaRPr lang="nl-NL"/>
          </a:p>
        </p:txBody>
      </p:sp>
      <p:sp>
        <p:nvSpPr>
          <p:cNvPr id="6" name="Tijdelijke aanduiding voor voettekst 5">
            <a:extLst>
              <a:ext uri="{FF2B5EF4-FFF2-40B4-BE49-F238E27FC236}">
                <a16:creationId xmlns:a16="http://schemas.microsoft.com/office/drawing/2014/main" id="{77C6BE81-9E94-4561-F6F7-F1954BB9FE6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0C2C802-FE9F-F321-E12E-894592107005}"/>
              </a:ext>
            </a:extLst>
          </p:cNvPr>
          <p:cNvSpPr>
            <a:spLocks noGrp="1"/>
          </p:cNvSpPr>
          <p:nvPr>
            <p:ph type="sldNum" sz="quarter" idx="12"/>
          </p:nvPr>
        </p:nvSpPr>
        <p:spPr/>
        <p:txBody>
          <a:bodyPr/>
          <a:lstStyle/>
          <a:p>
            <a:fld id="{94D447C4-6E97-4C9F-964F-EA70162ECD62}" type="slidenum">
              <a:rPr lang="nl-NL" smtClean="0"/>
              <a:t>‹nr.›</a:t>
            </a:fld>
            <a:endParaRPr lang="nl-NL"/>
          </a:p>
        </p:txBody>
      </p:sp>
    </p:spTree>
    <p:extLst>
      <p:ext uri="{BB962C8B-B14F-4D97-AF65-F5344CB8AC3E}">
        <p14:creationId xmlns:p14="http://schemas.microsoft.com/office/powerpoint/2010/main" val="2847425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8DC160-E451-4767-7B5E-E60C2A2DCA5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C61C77F0-C5A8-06E3-08CA-8DCD270289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EF54A67C-BF62-4580-DC18-8FB526878D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BB766A7-9904-3FF2-367B-D7F04B55FCD2}"/>
              </a:ext>
            </a:extLst>
          </p:cNvPr>
          <p:cNvSpPr>
            <a:spLocks noGrp="1"/>
          </p:cNvSpPr>
          <p:nvPr>
            <p:ph type="dt" sz="half" idx="10"/>
          </p:nvPr>
        </p:nvSpPr>
        <p:spPr/>
        <p:txBody>
          <a:bodyPr/>
          <a:lstStyle/>
          <a:p>
            <a:fld id="{5FD06C7A-1153-42FD-8311-55F08B498782}" type="datetimeFigureOut">
              <a:rPr lang="nl-NL" smtClean="0"/>
              <a:t>10-6-2026</a:t>
            </a:fld>
            <a:endParaRPr lang="nl-NL"/>
          </a:p>
        </p:txBody>
      </p:sp>
      <p:sp>
        <p:nvSpPr>
          <p:cNvPr id="6" name="Tijdelijke aanduiding voor voettekst 5">
            <a:extLst>
              <a:ext uri="{FF2B5EF4-FFF2-40B4-BE49-F238E27FC236}">
                <a16:creationId xmlns:a16="http://schemas.microsoft.com/office/drawing/2014/main" id="{B4702A51-DF1B-99A4-C274-3DC3B1C0B3E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506EBAD-B95E-E755-DE80-9BBD30371C47}"/>
              </a:ext>
            </a:extLst>
          </p:cNvPr>
          <p:cNvSpPr>
            <a:spLocks noGrp="1"/>
          </p:cNvSpPr>
          <p:nvPr>
            <p:ph type="sldNum" sz="quarter" idx="12"/>
          </p:nvPr>
        </p:nvSpPr>
        <p:spPr/>
        <p:txBody>
          <a:bodyPr/>
          <a:lstStyle/>
          <a:p>
            <a:fld id="{94D447C4-6E97-4C9F-964F-EA70162ECD62}" type="slidenum">
              <a:rPr lang="nl-NL" smtClean="0"/>
              <a:t>‹nr.›</a:t>
            </a:fld>
            <a:endParaRPr lang="nl-NL"/>
          </a:p>
        </p:txBody>
      </p:sp>
    </p:spTree>
    <p:extLst>
      <p:ext uri="{BB962C8B-B14F-4D97-AF65-F5344CB8AC3E}">
        <p14:creationId xmlns:p14="http://schemas.microsoft.com/office/powerpoint/2010/main" val="3544649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53168FFE-22E1-1A66-1730-E2723D587C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45915D06-85CB-1C6E-3817-F41EBE7388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4B102C0-D5CD-30F7-F86E-0B958D967F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D06C7A-1153-42FD-8311-55F08B498782}" type="datetimeFigureOut">
              <a:rPr lang="nl-NL" smtClean="0"/>
              <a:t>10-6-2026</a:t>
            </a:fld>
            <a:endParaRPr lang="nl-NL"/>
          </a:p>
        </p:txBody>
      </p:sp>
      <p:sp>
        <p:nvSpPr>
          <p:cNvPr id="5" name="Tijdelijke aanduiding voor voettekst 4">
            <a:extLst>
              <a:ext uri="{FF2B5EF4-FFF2-40B4-BE49-F238E27FC236}">
                <a16:creationId xmlns:a16="http://schemas.microsoft.com/office/drawing/2014/main" id="{1B457C4A-8A49-2D64-7ED4-0FF3FA1461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DE8FD22E-681C-A3AA-747E-E181ED782C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4D447C4-6E97-4C9F-964F-EA70162ECD62}" type="slidenum">
              <a:rPr lang="nl-NL" smtClean="0"/>
              <a:t>‹nr.›</a:t>
            </a:fld>
            <a:endParaRPr lang="nl-NL"/>
          </a:p>
        </p:txBody>
      </p:sp>
    </p:spTree>
    <p:extLst>
      <p:ext uri="{BB962C8B-B14F-4D97-AF65-F5344CB8AC3E}">
        <p14:creationId xmlns:p14="http://schemas.microsoft.com/office/powerpoint/2010/main" val="31698171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7.xml"/><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C5A93FE8-6E4F-CDFB-0AA6-C2347EF37431}"/>
              </a:ext>
            </a:extLst>
          </p:cNvPr>
          <p:cNvSpPr>
            <a:spLocks noGrp="1"/>
          </p:cNvSpPr>
          <p:nvPr>
            <p:ph type="subTitle" idx="1"/>
          </p:nvPr>
        </p:nvSpPr>
        <p:spPr/>
        <p:txBody>
          <a:bodyPr/>
          <a:lstStyle/>
          <a:p>
            <a:endParaRPr lang="nl-NL" dirty="0"/>
          </a:p>
          <a:p>
            <a:r>
              <a:rPr lang="nl-NL" dirty="0">
                <a:solidFill>
                  <a:srgbClr val="009900"/>
                </a:solidFill>
              </a:rPr>
              <a:t>        </a:t>
            </a:r>
            <a:r>
              <a:rPr lang="nl-NL" sz="3200" b="1" dirty="0">
                <a:solidFill>
                  <a:srgbClr val="009900"/>
                </a:solidFill>
              </a:rPr>
              <a:t>Een nieuwe educatievorm</a:t>
            </a:r>
          </a:p>
        </p:txBody>
      </p:sp>
      <p:sp>
        <p:nvSpPr>
          <p:cNvPr id="4" name="Rechthoek 3">
            <a:extLst>
              <a:ext uri="{FF2B5EF4-FFF2-40B4-BE49-F238E27FC236}">
                <a16:creationId xmlns:a16="http://schemas.microsoft.com/office/drawing/2014/main" id="{20CDF8AD-E5CF-5930-6BFC-D5E6581649BF}"/>
              </a:ext>
            </a:extLst>
          </p:cNvPr>
          <p:cNvSpPr/>
          <p:nvPr/>
        </p:nvSpPr>
        <p:spPr>
          <a:xfrm>
            <a:off x="2844800" y="1371600"/>
            <a:ext cx="6883400" cy="1569660"/>
          </a:xfrm>
          <a:prstGeom prst="rect">
            <a:avLst/>
          </a:prstGeom>
          <a:noFill/>
        </p:spPr>
        <p:txBody>
          <a:bodyPr wrap="square" lIns="91440" tIns="45720" rIns="91440" bIns="45720">
            <a:spAutoFit/>
          </a:bodyPr>
          <a:lstStyle/>
          <a:p>
            <a:pPr algn="ctr"/>
            <a:r>
              <a:rPr lang="nl-NL" sz="9600" b="1" cap="none" spc="0" dirty="0">
                <a:ln w="12700">
                  <a:solidFill>
                    <a:schemeClr val="accent1"/>
                  </a:solidFill>
                  <a:prstDash val="solid"/>
                </a:ln>
                <a:solidFill>
                  <a:srgbClr val="009900"/>
                </a:solidFill>
                <a:effectLst>
                  <a:outerShdw dist="38100" dir="2640000" algn="bl" rotWithShape="0">
                    <a:schemeClr val="accent1"/>
                  </a:outerShdw>
                </a:effectLst>
              </a:rPr>
              <a:t>???</a:t>
            </a:r>
          </a:p>
        </p:txBody>
      </p:sp>
      <p:sp>
        <p:nvSpPr>
          <p:cNvPr id="2" name="Tekstvak 1">
            <a:extLst>
              <a:ext uri="{FF2B5EF4-FFF2-40B4-BE49-F238E27FC236}">
                <a16:creationId xmlns:a16="http://schemas.microsoft.com/office/drawing/2014/main" id="{88D2EA56-AB50-916C-AAA6-FCCB32CEA323}"/>
              </a:ext>
            </a:extLst>
          </p:cNvPr>
          <p:cNvSpPr txBox="1"/>
          <p:nvPr/>
        </p:nvSpPr>
        <p:spPr>
          <a:xfrm>
            <a:off x="3854090" y="6019800"/>
            <a:ext cx="5169620" cy="276999"/>
          </a:xfrm>
          <a:prstGeom prst="rect">
            <a:avLst/>
          </a:prstGeom>
          <a:noFill/>
        </p:spPr>
        <p:txBody>
          <a:bodyPr wrap="none" rtlCol="0">
            <a:spAutoFit/>
          </a:bodyPr>
          <a:lstStyle/>
          <a:p>
            <a:pPr algn="ctr"/>
            <a:r>
              <a:rPr lang="nl-NL" sz="1200" dirty="0">
                <a:solidFill>
                  <a:srgbClr val="009900"/>
                </a:solidFill>
              </a:rPr>
              <a:t>Educatie is een overkoepelende term voor opvoeding, onderwijs en vorming</a:t>
            </a:r>
          </a:p>
        </p:txBody>
      </p:sp>
    </p:spTree>
    <p:extLst>
      <p:ext uri="{BB962C8B-B14F-4D97-AF65-F5344CB8AC3E}">
        <p14:creationId xmlns:p14="http://schemas.microsoft.com/office/powerpoint/2010/main" val="259128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0862CD-672D-E571-E117-A091FCF0E101}"/>
              </a:ext>
            </a:extLst>
          </p:cNvPr>
          <p:cNvSpPr>
            <a:spLocks noGrp="1"/>
          </p:cNvSpPr>
          <p:nvPr>
            <p:ph type="title"/>
          </p:nvPr>
        </p:nvSpPr>
        <p:spPr/>
        <p:txBody>
          <a:bodyPr/>
          <a:lstStyle/>
          <a:p>
            <a:pPr algn="ctr"/>
            <a:r>
              <a:rPr lang="nl-NL" b="1" dirty="0">
                <a:solidFill>
                  <a:srgbClr val="009900"/>
                </a:solidFill>
              </a:rPr>
              <a:t>De bemensing van deze educatievorm</a:t>
            </a:r>
          </a:p>
        </p:txBody>
      </p:sp>
      <p:sp>
        <p:nvSpPr>
          <p:cNvPr id="3" name="Tekstvak 2">
            <a:extLst>
              <a:ext uri="{FF2B5EF4-FFF2-40B4-BE49-F238E27FC236}">
                <a16:creationId xmlns:a16="http://schemas.microsoft.com/office/drawing/2014/main" id="{14391DDA-9E19-2640-97A3-558FA127B44F}"/>
              </a:ext>
            </a:extLst>
          </p:cNvPr>
          <p:cNvSpPr txBox="1"/>
          <p:nvPr/>
        </p:nvSpPr>
        <p:spPr>
          <a:xfrm>
            <a:off x="1517650" y="1930400"/>
            <a:ext cx="9156700" cy="4062651"/>
          </a:xfrm>
          <a:prstGeom prst="rect">
            <a:avLst/>
          </a:prstGeom>
          <a:noFill/>
        </p:spPr>
        <p:txBody>
          <a:bodyPr wrap="square" rtlCol="0">
            <a:spAutoFit/>
          </a:bodyPr>
          <a:lstStyle/>
          <a:p>
            <a:r>
              <a:rPr lang="nl-NL" dirty="0"/>
              <a:t>Het team zal een samengesteld geheel vormen van groepsleerkrachten, hulpkrachten, specialisten en vrijwilligers. Voor elk vakgebied zullen meerdere gespecialiseerde vakleerkrachten aanwezig zijn, om zo optimaal mogelijk, elk kind te begeleiden.   </a:t>
            </a:r>
          </a:p>
          <a:p>
            <a:r>
              <a:rPr lang="nl-NL" dirty="0"/>
              <a:t>Daardoor zal elke groep (ook de samengestelde groepen tijdens de keuzemomenten) meerdere krachten in het lokaal hebben en kunnen tijdens alle lesmomenten, in de ochtend en de middag, de kinderen optimaal begeleidt en geholpen worden in hun ontwikkelingsproces. </a:t>
            </a:r>
          </a:p>
          <a:p>
            <a:r>
              <a:rPr lang="nl-NL" dirty="0"/>
              <a:t>De voornaamste taak van de groepsleerkrachten ligt dus eigenlijk op het gebied van coördinatie en stimulatie van elk individueel kind. Daarbij uitgaande van de kwaliteiten en capaciteiten van ieder kind, maar ook gebruik makend van de intrinsieke motivatie van elk kind. </a:t>
            </a:r>
          </a:p>
          <a:p>
            <a:r>
              <a:rPr lang="nl-NL" dirty="0"/>
              <a:t>Uiteindelijk ligt altijd de nadruk op de keuzevrijheid van het kind. </a:t>
            </a:r>
          </a:p>
          <a:p>
            <a:endParaRPr lang="nl-NL" dirty="0"/>
          </a:p>
          <a:p>
            <a:pPr algn="ctr"/>
            <a:r>
              <a:rPr lang="nl-NL" sz="2400" b="1" dirty="0">
                <a:solidFill>
                  <a:srgbClr val="009900"/>
                </a:solidFill>
              </a:rPr>
              <a:t>Een gemotiveerd kind gaat als een speer</a:t>
            </a:r>
          </a:p>
        </p:txBody>
      </p:sp>
    </p:spTree>
    <p:extLst>
      <p:ext uri="{BB962C8B-B14F-4D97-AF65-F5344CB8AC3E}">
        <p14:creationId xmlns:p14="http://schemas.microsoft.com/office/powerpoint/2010/main" val="9686288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buitenshuis, boom, kleding, persoon&#10;&#10;Automatisch gegenereerde beschrijving">
            <a:extLst>
              <a:ext uri="{FF2B5EF4-FFF2-40B4-BE49-F238E27FC236}">
                <a16:creationId xmlns:a16="http://schemas.microsoft.com/office/drawing/2014/main" id="{8982577C-D679-CD28-6B84-EB066A9196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5000" y="2425621"/>
            <a:ext cx="4713116" cy="4032332"/>
          </a:xfrm>
          <a:prstGeom prst="rect">
            <a:avLst/>
          </a:prstGeom>
        </p:spPr>
      </p:pic>
      <p:pic>
        <p:nvPicPr>
          <p:cNvPr id="3" name="Afbeelding 2" descr="Afbeelding met boom, buitenshuis, kleding, persoon&#10;&#10;Automatisch gegenereerde beschrijving">
            <a:extLst>
              <a:ext uri="{FF2B5EF4-FFF2-40B4-BE49-F238E27FC236}">
                <a16:creationId xmlns:a16="http://schemas.microsoft.com/office/drawing/2014/main" id="{559D51E6-E1A9-7B8E-F7D7-B2571DB8E0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548" y="431799"/>
            <a:ext cx="5649252" cy="3960971"/>
          </a:xfrm>
          <a:prstGeom prst="rect">
            <a:avLst/>
          </a:prstGeom>
        </p:spPr>
      </p:pic>
      <p:sp>
        <p:nvSpPr>
          <p:cNvPr id="4" name="Tekstvak 3">
            <a:extLst>
              <a:ext uri="{FF2B5EF4-FFF2-40B4-BE49-F238E27FC236}">
                <a16:creationId xmlns:a16="http://schemas.microsoft.com/office/drawing/2014/main" id="{37B27AAE-668E-6C6D-143D-866BB01AB905}"/>
              </a:ext>
            </a:extLst>
          </p:cNvPr>
          <p:cNvSpPr txBox="1"/>
          <p:nvPr/>
        </p:nvSpPr>
        <p:spPr>
          <a:xfrm>
            <a:off x="1612900" y="5156200"/>
            <a:ext cx="4193969" cy="584775"/>
          </a:xfrm>
          <a:prstGeom prst="rect">
            <a:avLst/>
          </a:prstGeom>
          <a:noFill/>
        </p:spPr>
        <p:txBody>
          <a:bodyPr wrap="none" rtlCol="0">
            <a:spAutoFit/>
          </a:bodyPr>
          <a:lstStyle/>
          <a:p>
            <a:r>
              <a:rPr lang="nl-NL" sz="3200" b="1" dirty="0">
                <a:solidFill>
                  <a:srgbClr val="009900"/>
                </a:solidFill>
              </a:rPr>
              <a:t>Genieten in de natuur</a:t>
            </a:r>
          </a:p>
        </p:txBody>
      </p:sp>
    </p:spTree>
    <p:extLst>
      <p:ext uri="{BB962C8B-B14F-4D97-AF65-F5344CB8AC3E}">
        <p14:creationId xmlns:p14="http://schemas.microsoft.com/office/powerpoint/2010/main" val="3343022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4504686-113F-CDED-2A08-7A0DC511C3E8}"/>
              </a:ext>
            </a:extLst>
          </p:cNvPr>
          <p:cNvSpPr txBox="1"/>
          <p:nvPr/>
        </p:nvSpPr>
        <p:spPr>
          <a:xfrm>
            <a:off x="1485900" y="876300"/>
            <a:ext cx="9537700" cy="5601533"/>
          </a:xfrm>
          <a:prstGeom prst="rect">
            <a:avLst/>
          </a:prstGeom>
          <a:noFill/>
        </p:spPr>
        <p:txBody>
          <a:bodyPr wrap="square" rtlCol="0">
            <a:spAutoFit/>
          </a:bodyPr>
          <a:lstStyle/>
          <a:p>
            <a:r>
              <a:rPr lang="nl-NL" sz="2400" b="1" dirty="0">
                <a:solidFill>
                  <a:srgbClr val="009900"/>
                </a:solidFill>
              </a:rPr>
              <a:t>                        Vertrouwen</a:t>
            </a:r>
            <a:r>
              <a:rPr lang="nl-NL" dirty="0"/>
              <a:t>		</a:t>
            </a:r>
            <a:r>
              <a:rPr lang="nl-NL" b="1" dirty="0">
                <a:solidFill>
                  <a:srgbClr val="FF6600"/>
                </a:solidFill>
              </a:rPr>
              <a:t>Biologie</a:t>
            </a:r>
            <a:r>
              <a:rPr lang="nl-NL" dirty="0"/>
              <a:t>	                 </a:t>
            </a:r>
            <a:r>
              <a:rPr lang="nl-NL" sz="2800" b="1" dirty="0">
                <a:solidFill>
                  <a:srgbClr val="FFCC00"/>
                </a:solidFill>
              </a:rPr>
              <a:t>Betrokkenheid</a:t>
            </a:r>
            <a:r>
              <a:rPr lang="nl-NL" sz="2800" b="1" dirty="0">
                <a:solidFill>
                  <a:srgbClr val="FFFF00"/>
                </a:solidFill>
              </a:rPr>
              <a:t>		</a:t>
            </a:r>
            <a:r>
              <a:rPr lang="nl-NL" dirty="0"/>
              <a:t>  </a:t>
            </a:r>
            <a:r>
              <a:rPr lang="nl-NL" sz="2400" b="1" dirty="0">
                <a:solidFill>
                  <a:schemeClr val="accent1">
                    <a:lumMod val="75000"/>
                  </a:schemeClr>
                </a:solidFill>
              </a:rPr>
              <a:t>Gezamenlijke verantwoordelijkheid</a:t>
            </a:r>
            <a:r>
              <a:rPr lang="nl-NL" dirty="0"/>
              <a:t>	           </a:t>
            </a:r>
            <a:r>
              <a:rPr lang="nl-NL" sz="2400" b="1" dirty="0">
                <a:solidFill>
                  <a:schemeClr val="accent3"/>
                </a:solidFill>
              </a:rPr>
              <a:t>De aarde</a:t>
            </a:r>
          </a:p>
          <a:p>
            <a:r>
              <a:rPr lang="nl-NL" sz="2400" b="1" dirty="0">
                <a:solidFill>
                  <a:schemeClr val="accent3"/>
                </a:solidFill>
              </a:rPr>
              <a:t>          </a:t>
            </a:r>
            <a:r>
              <a:rPr lang="nl-NL" sz="2800" b="1" dirty="0">
                <a:solidFill>
                  <a:srgbClr val="FF0000"/>
                </a:solidFill>
              </a:rPr>
              <a:t>Interactie   		 </a:t>
            </a:r>
            <a:r>
              <a:rPr lang="nl-NL" sz="2800" b="1" dirty="0">
                <a:solidFill>
                  <a:schemeClr val="accent5">
                    <a:lumMod val="75000"/>
                  </a:schemeClr>
                </a:solidFill>
              </a:rPr>
              <a:t>Spiritualiteit</a:t>
            </a:r>
            <a:r>
              <a:rPr lang="nl-NL" dirty="0"/>
              <a:t>	                         </a:t>
            </a:r>
            <a:r>
              <a:rPr lang="nl-NL" sz="2000" b="1" dirty="0">
                <a:solidFill>
                  <a:schemeClr val="tx2">
                    <a:lumMod val="50000"/>
                    <a:lumOff val="50000"/>
                  </a:schemeClr>
                </a:solidFill>
              </a:rPr>
              <a:t>Muziek	</a:t>
            </a:r>
          </a:p>
          <a:p>
            <a:pPr algn="ctr"/>
            <a:r>
              <a:rPr lang="nl-NL" b="1" dirty="0">
                <a:solidFill>
                  <a:srgbClr val="00FFFF"/>
                </a:solidFill>
              </a:rPr>
              <a:t>Een ontdekkingstocht</a:t>
            </a:r>
            <a:r>
              <a:rPr lang="nl-NL" dirty="0"/>
              <a:t>		          </a:t>
            </a:r>
            <a:r>
              <a:rPr lang="nl-NL" sz="2400" b="1" dirty="0">
                <a:solidFill>
                  <a:srgbClr val="00CC00"/>
                </a:solidFill>
              </a:rPr>
              <a:t>Intrinsieke motivatie</a:t>
            </a:r>
          </a:p>
          <a:p>
            <a:pPr algn="ctr"/>
            <a:r>
              <a:rPr lang="nl-NL" sz="2400" b="1"/>
              <a:t>Lezen       </a:t>
            </a:r>
            <a:r>
              <a:rPr lang="nl-NL" sz="2400" b="1" dirty="0">
                <a:solidFill>
                  <a:srgbClr val="FFC000"/>
                </a:solidFill>
              </a:rPr>
              <a:t>Creativiteit      </a:t>
            </a:r>
            <a:r>
              <a:rPr lang="nl-NL" b="1" dirty="0">
                <a:solidFill>
                  <a:srgbClr val="FF3300"/>
                </a:solidFill>
              </a:rPr>
              <a:t>Sport             </a:t>
            </a:r>
            <a:r>
              <a:rPr lang="nl-NL" b="1" dirty="0">
                <a:solidFill>
                  <a:schemeClr val="accent5">
                    <a:lumMod val="60000"/>
                    <a:lumOff val="40000"/>
                  </a:schemeClr>
                </a:solidFill>
              </a:rPr>
              <a:t>Activiteit</a:t>
            </a:r>
            <a:r>
              <a:rPr lang="nl-NL" dirty="0"/>
              <a:t>	</a:t>
            </a:r>
          </a:p>
          <a:p>
            <a:pPr algn="ctr"/>
            <a:r>
              <a:rPr lang="nl-NL" sz="4800" b="1" dirty="0">
                <a:solidFill>
                  <a:srgbClr val="FF0000"/>
                </a:solidFill>
              </a:rPr>
              <a:t>Kind Centraal</a:t>
            </a:r>
          </a:p>
          <a:p>
            <a:endParaRPr lang="nl-NL" dirty="0"/>
          </a:p>
          <a:p>
            <a:r>
              <a:rPr lang="nl-NL" dirty="0"/>
              <a:t>          </a:t>
            </a:r>
            <a:r>
              <a:rPr lang="nl-NL" sz="2400" b="1" dirty="0">
                <a:solidFill>
                  <a:srgbClr val="00B050"/>
                </a:solidFill>
              </a:rPr>
              <a:t> Respect</a:t>
            </a:r>
            <a:r>
              <a:rPr lang="nl-NL" dirty="0"/>
              <a:t>		</a:t>
            </a:r>
            <a:r>
              <a:rPr lang="nl-NL" b="1" dirty="0">
                <a:solidFill>
                  <a:schemeClr val="tx2">
                    <a:lumMod val="50000"/>
                    <a:lumOff val="50000"/>
                  </a:schemeClr>
                </a:solidFill>
              </a:rPr>
              <a:t>Zelf mogen bepalen</a:t>
            </a:r>
            <a:r>
              <a:rPr lang="nl-NL" dirty="0"/>
              <a:t>		</a:t>
            </a:r>
            <a:r>
              <a:rPr lang="nl-NL" b="1" dirty="0">
                <a:solidFill>
                  <a:srgbClr val="CCCC00"/>
                </a:solidFill>
              </a:rPr>
              <a:t>Plezier</a:t>
            </a:r>
          </a:p>
          <a:p>
            <a:r>
              <a:rPr lang="nl-NL" b="1" dirty="0">
                <a:solidFill>
                  <a:srgbClr val="FF5050"/>
                </a:solidFill>
              </a:rPr>
              <a:t>                          Blijdschap</a:t>
            </a:r>
            <a:r>
              <a:rPr lang="nl-NL" dirty="0"/>
              <a:t>		</a:t>
            </a:r>
            <a:r>
              <a:rPr lang="nl-NL" sz="2400" b="1" dirty="0">
                <a:solidFill>
                  <a:srgbClr val="7030A0"/>
                </a:solidFill>
              </a:rPr>
              <a:t>Ontdekken met en van elkaar </a:t>
            </a:r>
            <a:r>
              <a:rPr lang="nl-NL" dirty="0"/>
              <a:t>              </a:t>
            </a:r>
            <a:r>
              <a:rPr lang="nl-NL" b="1" dirty="0">
                <a:solidFill>
                  <a:srgbClr val="FF0066"/>
                </a:solidFill>
              </a:rPr>
              <a:t>Liefdevol</a:t>
            </a:r>
          </a:p>
          <a:p>
            <a:r>
              <a:rPr lang="nl-NL" sz="3200" b="1" dirty="0">
                <a:solidFill>
                  <a:srgbClr val="00CC00"/>
                </a:solidFill>
              </a:rPr>
              <a:t>Passie</a:t>
            </a:r>
            <a:r>
              <a:rPr lang="nl-NL" dirty="0"/>
              <a:t>  		</a:t>
            </a:r>
            <a:r>
              <a:rPr lang="nl-NL" sz="2800" b="1" dirty="0">
                <a:solidFill>
                  <a:schemeClr val="accent5">
                    <a:lumMod val="40000"/>
                    <a:lumOff val="60000"/>
                  </a:schemeClr>
                </a:solidFill>
              </a:rPr>
              <a:t>De natuur</a:t>
            </a:r>
            <a:r>
              <a:rPr lang="nl-NL" dirty="0"/>
              <a:t>	        </a:t>
            </a:r>
            <a:r>
              <a:rPr lang="nl-NL" b="1" dirty="0">
                <a:solidFill>
                  <a:srgbClr val="FF6600"/>
                </a:solidFill>
              </a:rPr>
              <a:t>De omgeving              </a:t>
            </a:r>
            <a:r>
              <a:rPr lang="nl-NL" b="1" dirty="0">
                <a:solidFill>
                  <a:srgbClr val="002060"/>
                </a:solidFill>
              </a:rPr>
              <a:t>Vak Specialisatie</a:t>
            </a:r>
          </a:p>
          <a:p>
            <a:r>
              <a:rPr lang="nl-NL" dirty="0"/>
              <a:t>	</a:t>
            </a:r>
            <a:r>
              <a:rPr lang="nl-NL" sz="4400" b="1" dirty="0">
                <a:solidFill>
                  <a:schemeClr val="accent6">
                    <a:lumMod val="50000"/>
                  </a:schemeClr>
                </a:solidFill>
              </a:rPr>
              <a:t>Voeding</a:t>
            </a:r>
            <a:r>
              <a:rPr lang="nl-NL" dirty="0"/>
              <a:t>		</a:t>
            </a:r>
            <a:r>
              <a:rPr lang="nl-NL" sz="2800" b="1" dirty="0">
                <a:solidFill>
                  <a:srgbClr val="0070C0"/>
                </a:solidFill>
              </a:rPr>
              <a:t>Schrijven   		   </a:t>
            </a:r>
            <a:r>
              <a:rPr lang="nl-NL" sz="2400" b="1" dirty="0">
                <a:solidFill>
                  <a:srgbClr val="FF3300"/>
                </a:solidFill>
              </a:rPr>
              <a:t>Rekenen</a:t>
            </a:r>
          </a:p>
          <a:p>
            <a:r>
              <a:rPr lang="nl-NL" dirty="0"/>
              <a:t>		</a:t>
            </a:r>
            <a:r>
              <a:rPr lang="nl-NL" b="1" dirty="0">
                <a:solidFill>
                  <a:srgbClr val="A50021"/>
                </a:solidFill>
              </a:rPr>
              <a:t>De mens</a:t>
            </a:r>
            <a:r>
              <a:rPr lang="nl-NL" dirty="0"/>
              <a:t>	       </a:t>
            </a:r>
            <a:r>
              <a:rPr lang="nl-NL" sz="3600" b="1" dirty="0">
                <a:solidFill>
                  <a:srgbClr val="00FFFF"/>
                </a:solidFill>
              </a:rPr>
              <a:t>Meditatie</a:t>
            </a:r>
            <a:r>
              <a:rPr lang="nl-NL" dirty="0"/>
              <a:t>                        </a:t>
            </a:r>
            <a:r>
              <a:rPr lang="nl-NL" sz="2400" b="1" dirty="0">
                <a:solidFill>
                  <a:schemeClr val="accent3">
                    <a:lumMod val="60000"/>
                    <a:lumOff val="40000"/>
                  </a:schemeClr>
                </a:solidFill>
              </a:rPr>
              <a:t>Samen</a:t>
            </a:r>
          </a:p>
        </p:txBody>
      </p:sp>
    </p:spTree>
    <p:extLst>
      <p:ext uri="{BB962C8B-B14F-4D97-AF65-F5344CB8AC3E}">
        <p14:creationId xmlns:p14="http://schemas.microsoft.com/office/powerpoint/2010/main" val="22743573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persoon, kleding, voedsel, jongen&#10;&#10;Automatisch gegenereerde beschrijving">
            <a:extLst>
              <a:ext uri="{FF2B5EF4-FFF2-40B4-BE49-F238E27FC236}">
                <a16:creationId xmlns:a16="http://schemas.microsoft.com/office/drawing/2014/main" id="{394480DC-2E10-873E-6182-80CDA098F8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2462218"/>
            <a:ext cx="4881163" cy="3748082"/>
          </a:xfrm>
          <a:prstGeom prst="rect">
            <a:avLst/>
          </a:prstGeom>
        </p:spPr>
      </p:pic>
      <p:pic>
        <p:nvPicPr>
          <p:cNvPr id="3" name="Afbeelding 2" descr="Afbeelding met persoon, Menselijk gezicht, kleding, speelgoed&#10;&#10;Automatisch gegenereerde beschrijving">
            <a:extLst>
              <a:ext uri="{FF2B5EF4-FFF2-40B4-BE49-F238E27FC236}">
                <a16:creationId xmlns:a16="http://schemas.microsoft.com/office/drawing/2014/main" id="{974C9718-B1C5-A2CE-12E4-D57241EC77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476" y="519118"/>
            <a:ext cx="5269224" cy="3238210"/>
          </a:xfrm>
          <a:prstGeom prst="rect">
            <a:avLst/>
          </a:prstGeom>
        </p:spPr>
      </p:pic>
      <p:sp>
        <p:nvSpPr>
          <p:cNvPr id="4" name="Tekstvak 3">
            <a:extLst>
              <a:ext uri="{FF2B5EF4-FFF2-40B4-BE49-F238E27FC236}">
                <a16:creationId xmlns:a16="http://schemas.microsoft.com/office/drawing/2014/main" id="{99868348-E942-6756-31F8-BD36FF194C2D}"/>
              </a:ext>
            </a:extLst>
          </p:cNvPr>
          <p:cNvSpPr txBox="1"/>
          <p:nvPr/>
        </p:nvSpPr>
        <p:spPr>
          <a:xfrm>
            <a:off x="7404100" y="1206500"/>
            <a:ext cx="2383025" cy="523220"/>
          </a:xfrm>
          <a:prstGeom prst="rect">
            <a:avLst/>
          </a:prstGeom>
          <a:noFill/>
        </p:spPr>
        <p:txBody>
          <a:bodyPr wrap="none" rtlCol="0">
            <a:spAutoFit/>
          </a:bodyPr>
          <a:lstStyle/>
          <a:p>
            <a:r>
              <a:rPr lang="nl-NL" sz="2800" b="1" dirty="0">
                <a:solidFill>
                  <a:srgbClr val="009900"/>
                </a:solidFill>
              </a:rPr>
              <a:t>Samen koken</a:t>
            </a:r>
          </a:p>
        </p:txBody>
      </p:sp>
      <p:sp>
        <p:nvSpPr>
          <p:cNvPr id="5" name="Tekstvak 4">
            <a:extLst>
              <a:ext uri="{FF2B5EF4-FFF2-40B4-BE49-F238E27FC236}">
                <a16:creationId xmlns:a16="http://schemas.microsoft.com/office/drawing/2014/main" id="{78F0D947-3E33-AAB1-C24D-01B5391CA69A}"/>
              </a:ext>
            </a:extLst>
          </p:cNvPr>
          <p:cNvSpPr txBox="1"/>
          <p:nvPr/>
        </p:nvSpPr>
        <p:spPr>
          <a:xfrm>
            <a:off x="1638300" y="4902200"/>
            <a:ext cx="3422604" cy="523220"/>
          </a:xfrm>
          <a:prstGeom prst="rect">
            <a:avLst/>
          </a:prstGeom>
          <a:noFill/>
        </p:spPr>
        <p:txBody>
          <a:bodyPr wrap="none" rtlCol="0">
            <a:spAutoFit/>
          </a:bodyPr>
          <a:lstStyle/>
          <a:p>
            <a:r>
              <a:rPr lang="nl-NL" sz="2800" b="1" dirty="0">
                <a:solidFill>
                  <a:srgbClr val="009900"/>
                </a:solidFill>
              </a:rPr>
              <a:t>Dat is toch genieten</a:t>
            </a:r>
          </a:p>
        </p:txBody>
      </p:sp>
    </p:spTree>
    <p:extLst>
      <p:ext uri="{BB962C8B-B14F-4D97-AF65-F5344CB8AC3E}">
        <p14:creationId xmlns:p14="http://schemas.microsoft.com/office/powerpoint/2010/main" val="1976967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Afbeelding met persoon, kleding, buitenshuis, grond&#10;&#10;Automatisch gegenereerde beschrijving">
            <a:extLst>
              <a:ext uri="{FF2B5EF4-FFF2-40B4-BE49-F238E27FC236}">
                <a16:creationId xmlns:a16="http://schemas.microsoft.com/office/drawing/2014/main" id="{474CA155-A26B-E5F6-0769-90CF33B2EC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6988" y="394281"/>
            <a:ext cx="3472211" cy="4801504"/>
          </a:xfrm>
          <a:prstGeom prst="rect">
            <a:avLst/>
          </a:prstGeom>
        </p:spPr>
      </p:pic>
      <p:sp>
        <p:nvSpPr>
          <p:cNvPr id="2" name="Tekstvak 1">
            <a:extLst>
              <a:ext uri="{FF2B5EF4-FFF2-40B4-BE49-F238E27FC236}">
                <a16:creationId xmlns:a16="http://schemas.microsoft.com/office/drawing/2014/main" id="{1A72EF7D-0335-96E0-C7AB-9BB8552C2B93}"/>
              </a:ext>
            </a:extLst>
          </p:cNvPr>
          <p:cNvSpPr txBox="1"/>
          <p:nvPr/>
        </p:nvSpPr>
        <p:spPr>
          <a:xfrm>
            <a:off x="625252" y="3044279"/>
            <a:ext cx="7281737" cy="769441"/>
          </a:xfrm>
          <a:prstGeom prst="rect">
            <a:avLst/>
          </a:prstGeom>
          <a:noFill/>
        </p:spPr>
        <p:txBody>
          <a:bodyPr wrap="none" rtlCol="0">
            <a:spAutoFit/>
          </a:bodyPr>
          <a:lstStyle/>
          <a:p>
            <a:pPr algn="ctr"/>
            <a:r>
              <a:rPr lang="nl-NL" sz="4400" b="1" dirty="0">
                <a:solidFill>
                  <a:srgbClr val="009900"/>
                </a:solidFill>
              </a:rPr>
              <a:t>Dank je voor jullie aandacht</a:t>
            </a:r>
          </a:p>
        </p:txBody>
      </p:sp>
      <p:pic>
        <p:nvPicPr>
          <p:cNvPr id="3" name="Afbeelding 2" descr="Afbeelding met persoon, vinger, kleding, nagel&#10;&#10;Automatisch gegenereerde beschrijving">
            <a:extLst>
              <a:ext uri="{FF2B5EF4-FFF2-40B4-BE49-F238E27FC236}">
                <a16:creationId xmlns:a16="http://schemas.microsoft.com/office/drawing/2014/main" id="{C2FF0126-22C8-B972-FCFD-89A06B7E88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8971" y="4065103"/>
            <a:ext cx="3564208" cy="2504846"/>
          </a:xfrm>
          <a:prstGeom prst="rect">
            <a:avLst/>
          </a:prstGeom>
        </p:spPr>
      </p:pic>
      <p:pic>
        <p:nvPicPr>
          <p:cNvPr id="5" name="Afbeelding 4" descr="Afbeelding met persoon, buitenshuis, Menselijk gezicht, kleding&#10;&#10;Automatisch gegenereerde beschrijving">
            <a:extLst>
              <a:ext uri="{FF2B5EF4-FFF2-40B4-BE49-F238E27FC236}">
                <a16:creationId xmlns:a16="http://schemas.microsoft.com/office/drawing/2014/main" id="{755EA9D6-B59D-3B48-32A1-1E939250D1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6830" y="644942"/>
            <a:ext cx="4422729" cy="2301457"/>
          </a:xfrm>
          <a:prstGeom prst="rect">
            <a:avLst/>
          </a:prstGeom>
        </p:spPr>
      </p:pic>
    </p:spTree>
    <p:extLst>
      <p:ext uri="{BB962C8B-B14F-4D97-AF65-F5344CB8AC3E}">
        <p14:creationId xmlns:p14="http://schemas.microsoft.com/office/powerpoint/2010/main" val="2221989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5394A0DE-84D8-2EFF-BACD-4FA2B3352FB9}"/>
              </a:ext>
            </a:extLst>
          </p:cNvPr>
          <p:cNvSpPr txBox="1"/>
          <p:nvPr/>
        </p:nvSpPr>
        <p:spPr>
          <a:xfrm>
            <a:off x="1676400" y="838200"/>
            <a:ext cx="8572500" cy="5078313"/>
          </a:xfrm>
          <a:prstGeom prst="rect">
            <a:avLst/>
          </a:prstGeom>
          <a:noFill/>
        </p:spPr>
        <p:txBody>
          <a:bodyPr wrap="square" rtlCol="0">
            <a:spAutoFit/>
          </a:bodyPr>
          <a:lstStyle/>
          <a:p>
            <a:r>
              <a:rPr lang="nl-NL" dirty="0"/>
              <a:t>Wanneer we kijken naar ons huidige </a:t>
            </a:r>
            <a:r>
              <a:rPr lang="nl-NL" b="1" dirty="0">
                <a:solidFill>
                  <a:srgbClr val="FF0000"/>
                </a:solidFill>
              </a:rPr>
              <a:t>onderwijs</a:t>
            </a:r>
            <a:r>
              <a:rPr lang="nl-NL" dirty="0"/>
              <a:t>, kunnen we dat enkel en alleen duiden met de volgende woorden; </a:t>
            </a:r>
          </a:p>
          <a:p>
            <a:endParaRPr lang="nl-NL" dirty="0"/>
          </a:p>
          <a:p>
            <a:r>
              <a:rPr lang="nl-NL" dirty="0"/>
              <a:t>1. </a:t>
            </a:r>
            <a:r>
              <a:rPr lang="nl-NL" b="1" dirty="0">
                <a:solidFill>
                  <a:srgbClr val="FF0000"/>
                </a:solidFill>
              </a:rPr>
              <a:t>Controle</a:t>
            </a:r>
          </a:p>
          <a:p>
            <a:r>
              <a:rPr lang="nl-NL" dirty="0"/>
              <a:t>2. </a:t>
            </a:r>
            <a:r>
              <a:rPr lang="nl-NL" b="1" dirty="0">
                <a:solidFill>
                  <a:srgbClr val="FF0000"/>
                </a:solidFill>
              </a:rPr>
              <a:t>Volgzaam</a:t>
            </a:r>
          </a:p>
          <a:p>
            <a:r>
              <a:rPr lang="nl-NL" dirty="0"/>
              <a:t>3. </a:t>
            </a:r>
            <a:r>
              <a:rPr lang="nl-NL" b="1" dirty="0">
                <a:solidFill>
                  <a:srgbClr val="FF0000"/>
                </a:solidFill>
              </a:rPr>
              <a:t>Slaafs </a:t>
            </a:r>
          </a:p>
          <a:p>
            <a:endParaRPr lang="nl-NL" dirty="0">
              <a:solidFill>
                <a:srgbClr val="FF0000"/>
              </a:solidFill>
            </a:endParaRPr>
          </a:p>
          <a:p>
            <a:r>
              <a:rPr lang="nl-NL" dirty="0"/>
              <a:t>Vanaf de 18</a:t>
            </a:r>
            <a:r>
              <a:rPr lang="nl-NL" baseline="30000" dirty="0"/>
              <a:t>e</a:t>
            </a:r>
            <a:r>
              <a:rPr lang="nl-NL" dirty="0"/>
              <a:t> eeuw is de wereld waarin wij leven drastisch veranderd en naar de hand gezet van </a:t>
            </a:r>
            <a:r>
              <a:rPr lang="nl-NL"/>
              <a:t>de elites. </a:t>
            </a:r>
            <a:endParaRPr lang="nl-NL" dirty="0"/>
          </a:p>
          <a:p>
            <a:r>
              <a:rPr lang="nl-NL" dirty="0"/>
              <a:t>Zij hebben zorg gedragen voor een samenleving die gebaseerd is op CONTROLE. </a:t>
            </a:r>
          </a:p>
          <a:p>
            <a:r>
              <a:rPr lang="nl-NL" dirty="0"/>
              <a:t>Daarvoor gebruiken ze nog steeds Media, Entertainment, Farmacologie, Onderwijs enz. </a:t>
            </a:r>
          </a:p>
          <a:p>
            <a:endParaRPr lang="nl-NL" dirty="0"/>
          </a:p>
          <a:p>
            <a:r>
              <a:rPr lang="nl-NL" dirty="0"/>
              <a:t>Zoals boven vermeld, is het huidige onderwijs bedoeld om vanaf jongs af aan de mens volgzaam, slaafs en doormiddel van Mind Controle op te voeden.</a:t>
            </a:r>
          </a:p>
          <a:p>
            <a:r>
              <a:rPr lang="nl-NL" dirty="0"/>
              <a:t> </a:t>
            </a:r>
          </a:p>
          <a:p>
            <a:r>
              <a:rPr lang="nl-NL" dirty="0"/>
              <a:t>Zoals het woord </a:t>
            </a:r>
            <a:r>
              <a:rPr lang="nl-NL" b="1" dirty="0">
                <a:solidFill>
                  <a:srgbClr val="FF0000"/>
                </a:solidFill>
              </a:rPr>
              <a:t>ONDER-WIJS </a:t>
            </a:r>
            <a:r>
              <a:rPr lang="nl-NL" dirty="0"/>
              <a:t>al zegt. Vanuit aangeleerde ondergeschikte wijsheid vorm geven aan je leven. </a:t>
            </a:r>
          </a:p>
        </p:txBody>
      </p:sp>
    </p:spTree>
    <p:extLst>
      <p:ext uri="{BB962C8B-B14F-4D97-AF65-F5344CB8AC3E}">
        <p14:creationId xmlns:p14="http://schemas.microsoft.com/office/powerpoint/2010/main" val="3385435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kleding, overdekt, persoon, muur&#10;&#10;Automatisch gegenereerde beschrijving">
            <a:extLst>
              <a:ext uri="{FF2B5EF4-FFF2-40B4-BE49-F238E27FC236}">
                <a16:creationId xmlns:a16="http://schemas.microsoft.com/office/drawing/2014/main" id="{CE3013F9-73DB-8119-C311-FADDBF3C3F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00" y="396733"/>
            <a:ext cx="7912100" cy="3472533"/>
          </a:xfrm>
          <a:prstGeom prst="rect">
            <a:avLst/>
          </a:prstGeom>
        </p:spPr>
      </p:pic>
      <p:pic>
        <p:nvPicPr>
          <p:cNvPr id="5" name="Afbeelding 4" descr="Afbeelding met persoon, kleding, overdekt, Onderwijs&#10;&#10;Automatisch gegenereerde beschrijving">
            <a:extLst>
              <a:ext uri="{FF2B5EF4-FFF2-40B4-BE49-F238E27FC236}">
                <a16:creationId xmlns:a16="http://schemas.microsoft.com/office/drawing/2014/main" id="{B77424FC-BE7D-0613-8847-8DEB0183A5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3723523"/>
            <a:ext cx="4711700" cy="2912932"/>
          </a:xfrm>
          <a:prstGeom prst="rect">
            <a:avLst/>
          </a:prstGeom>
        </p:spPr>
      </p:pic>
      <p:pic>
        <p:nvPicPr>
          <p:cNvPr id="7" name="Afbeelding 6" descr="Afbeelding met persoon, kleding, overdekt, Leren&#10;&#10;Automatisch gegenereerde beschrijving">
            <a:extLst>
              <a:ext uri="{FF2B5EF4-FFF2-40B4-BE49-F238E27FC236}">
                <a16:creationId xmlns:a16="http://schemas.microsoft.com/office/drawing/2014/main" id="{62045817-0F34-657A-C9F7-C42323B56D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9702" y="3219757"/>
            <a:ext cx="5359398" cy="2912932"/>
          </a:xfrm>
          <a:prstGeom prst="rect">
            <a:avLst/>
          </a:prstGeom>
        </p:spPr>
      </p:pic>
    </p:spTree>
    <p:extLst>
      <p:ext uri="{BB962C8B-B14F-4D97-AF65-F5344CB8AC3E}">
        <p14:creationId xmlns:p14="http://schemas.microsoft.com/office/powerpoint/2010/main" val="221110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F32152DC-A1C3-CC21-A94D-469B5E8701A8}"/>
              </a:ext>
            </a:extLst>
          </p:cNvPr>
          <p:cNvSpPr txBox="1"/>
          <p:nvPr/>
        </p:nvSpPr>
        <p:spPr>
          <a:xfrm>
            <a:off x="2736850" y="1346200"/>
            <a:ext cx="6718300" cy="646331"/>
          </a:xfrm>
          <a:prstGeom prst="rect">
            <a:avLst/>
          </a:prstGeom>
          <a:noFill/>
        </p:spPr>
        <p:txBody>
          <a:bodyPr wrap="square" rtlCol="0">
            <a:spAutoFit/>
          </a:bodyPr>
          <a:lstStyle/>
          <a:p>
            <a:pPr algn="ctr"/>
            <a:r>
              <a:rPr lang="nl-NL" sz="3600" b="1" cap="none" spc="0" dirty="0">
                <a:ln w="12700">
                  <a:solidFill>
                    <a:schemeClr val="accent1"/>
                  </a:solidFill>
                  <a:prstDash val="solid"/>
                </a:ln>
                <a:solidFill>
                  <a:srgbClr val="009900"/>
                </a:solidFill>
                <a:effectLst>
                  <a:outerShdw dist="38100" dir="2640000" algn="bl" rotWithShape="0">
                    <a:schemeClr val="accent1"/>
                  </a:outerShdw>
                </a:effectLst>
              </a:rPr>
              <a:t>Een nieuwe tijd / Free life </a:t>
            </a:r>
            <a:r>
              <a:rPr lang="nl-NL" sz="3600" b="1" cap="none" spc="0" dirty="0" err="1">
                <a:ln w="12700">
                  <a:solidFill>
                    <a:schemeClr val="accent1"/>
                  </a:solidFill>
                  <a:prstDash val="solid"/>
                </a:ln>
                <a:solidFill>
                  <a:srgbClr val="009900"/>
                </a:solidFill>
                <a:effectLst>
                  <a:outerShdw dist="38100" dir="2640000" algn="bl" rotWithShape="0">
                    <a:schemeClr val="accent1"/>
                  </a:outerShdw>
                </a:effectLst>
              </a:rPr>
              <a:t>world</a:t>
            </a:r>
            <a:endParaRPr lang="nl-NL" sz="3600" b="1" cap="none" spc="0" dirty="0">
              <a:ln w="12700">
                <a:solidFill>
                  <a:schemeClr val="accent1"/>
                </a:solidFill>
                <a:prstDash val="solid"/>
              </a:ln>
              <a:solidFill>
                <a:srgbClr val="009900"/>
              </a:solidFill>
              <a:effectLst>
                <a:outerShdw dist="38100" dir="2640000" algn="bl" rotWithShape="0">
                  <a:schemeClr val="accent1"/>
                </a:outerShdw>
              </a:effectLst>
            </a:endParaRPr>
          </a:p>
        </p:txBody>
      </p:sp>
      <p:sp>
        <p:nvSpPr>
          <p:cNvPr id="4" name="Tekstvak 3">
            <a:extLst>
              <a:ext uri="{FF2B5EF4-FFF2-40B4-BE49-F238E27FC236}">
                <a16:creationId xmlns:a16="http://schemas.microsoft.com/office/drawing/2014/main" id="{96DA4296-B403-8EB6-D912-B28D9F501746}"/>
              </a:ext>
            </a:extLst>
          </p:cNvPr>
          <p:cNvSpPr txBox="1"/>
          <p:nvPr/>
        </p:nvSpPr>
        <p:spPr>
          <a:xfrm>
            <a:off x="1860550" y="2824202"/>
            <a:ext cx="8432800" cy="2862322"/>
          </a:xfrm>
          <a:prstGeom prst="rect">
            <a:avLst/>
          </a:prstGeom>
          <a:noFill/>
        </p:spPr>
        <p:txBody>
          <a:bodyPr wrap="square" rtlCol="0">
            <a:spAutoFit/>
          </a:bodyPr>
          <a:lstStyle/>
          <a:p>
            <a:pPr algn="ctr"/>
            <a:r>
              <a:rPr lang="nl-NL" dirty="0"/>
              <a:t> Een nieuwe naam voor een nieuwe vorm van educatie?  </a:t>
            </a:r>
          </a:p>
          <a:p>
            <a:pPr algn="ctr"/>
            <a:endParaRPr lang="nl-NL" dirty="0"/>
          </a:p>
          <a:p>
            <a:pPr algn="ctr"/>
            <a:r>
              <a:rPr lang="nl-NL" dirty="0"/>
              <a:t>Een vorm van educatie waarin de volgende woorden leidend mogen zijn:</a:t>
            </a:r>
          </a:p>
          <a:p>
            <a:pPr algn="ctr"/>
            <a:endParaRPr lang="nl-NL" dirty="0"/>
          </a:p>
          <a:p>
            <a:pPr algn="ctr"/>
            <a:r>
              <a:rPr lang="nl-NL" b="1" dirty="0">
                <a:solidFill>
                  <a:srgbClr val="009900"/>
                </a:solidFill>
              </a:rPr>
              <a:t>Motiverend</a:t>
            </a:r>
          </a:p>
          <a:p>
            <a:pPr algn="ctr"/>
            <a:r>
              <a:rPr lang="nl-NL" b="1" dirty="0">
                <a:solidFill>
                  <a:srgbClr val="009900"/>
                </a:solidFill>
              </a:rPr>
              <a:t>Verzorgend</a:t>
            </a:r>
          </a:p>
          <a:p>
            <a:pPr algn="ctr"/>
            <a:r>
              <a:rPr lang="nl-NL" b="1" dirty="0">
                <a:solidFill>
                  <a:srgbClr val="009900"/>
                </a:solidFill>
              </a:rPr>
              <a:t>Ondersteunend </a:t>
            </a:r>
          </a:p>
          <a:p>
            <a:pPr algn="ctr"/>
            <a:r>
              <a:rPr lang="nl-NL" b="1" dirty="0">
                <a:solidFill>
                  <a:srgbClr val="009900"/>
                </a:solidFill>
              </a:rPr>
              <a:t>Begeleidend</a:t>
            </a:r>
          </a:p>
          <a:p>
            <a:pPr algn="ctr"/>
            <a:r>
              <a:rPr lang="nl-NL" b="1" dirty="0">
                <a:solidFill>
                  <a:srgbClr val="009900"/>
                </a:solidFill>
              </a:rPr>
              <a:t>Kind centraal</a:t>
            </a:r>
          </a:p>
          <a:p>
            <a:pPr algn="ctr"/>
            <a:r>
              <a:rPr lang="nl-NL" b="1" dirty="0">
                <a:solidFill>
                  <a:srgbClr val="009900"/>
                </a:solidFill>
              </a:rPr>
              <a:t>Zijn</a:t>
            </a:r>
          </a:p>
        </p:txBody>
      </p:sp>
    </p:spTree>
    <p:extLst>
      <p:ext uri="{BB962C8B-B14F-4D97-AF65-F5344CB8AC3E}">
        <p14:creationId xmlns:p14="http://schemas.microsoft.com/office/powerpoint/2010/main" val="150139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kleding, schoeisel, buitenshuis, persoon&#10;&#10;Automatisch gegenereerde beschrijving">
            <a:extLst>
              <a:ext uri="{FF2B5EF4-FFF2-40B4-BE49-F238E27FC236}">
                <a16:creationId xmlns:a16="http://schemas.microsoft.com/office/drawing/2014/main" id="{8E609C5D-941A-F304-A977-53BB2D5C2E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7700" y="247215"/>
            <a:ext cx="5867400" cy="4445555"/>
          </a:xfrm>
          <a:prstGeom prst="rect">
            <a:avLst/>
          </a:prstGeom>
        </p:spPr>
      </p:pic>
      <p:pic>
        <p:nvPicPr>
          <p:cNvPr id="3" name="Afbeelding 2" descr="Afbeelding met boom, buitenshuis, schoeisel, persoon&#10;&#10;Automatisch gegenereerde beschrijving">
            <a:extLst>
              <a:ext uri="{FF2B5EF4-FFF2-40B4-BE49-F238E27FC236}">
                <a16:creationId xmlns:a16="http://schemas.microsoft.com/office/drawing/2014/main" id="{C4768465-03D9-F302-B426-D8197A924B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8191" y="507014"/>
            <a:ext cx="3722709" cy="5843972"/>
          </a:xfrm>
          <a:prstGeom prst="rect">
            <a:avLst/>
          </a:prstGeom>
        </p:spPr>
      </p:pic>
      <p:sp>
        <p:nvSpPr>
          <p:cNvPr id="4" name="Tekstvak 3">
            <a:extLst>
              <a:ext uri="{FF2B5EF4-FFF2-40B4-BE49-F238E27FC236}">
                <a16:creationId xmlns:a16="http://schemas.microsoft.com/office/drawing/2014/main" id="{ABBA8D3F-8D29-7FE9-4605-328D1B8DDC9C}"/>
              </a:ext>
            </a:extLst>
          </p:cNvPr>
          <p:cNvSpPr txBox="1"/>
          <p:nvPr/>
        </p:nvSpPr>
        <p:spPr>
          <a:xfrm>
            <a:off x="5549710" y="5575300"/>
            <a:ext cx="5743239" cy="461665"/>
          </a:xfrm>
          <a:prstGeom prst="rect">
            <a:avLst/>
          </a:prstGeom>
          <a:noFill/>
        </p:spPr>
        <p:txBody>
          <a:bodyPr wrap="none" rtlCol="0">
            <a:spAutoFit/>
          </a:bodyPr>
          <a:lstStyle/>
          <a:p>
            <a:r>
              <a:rPr lang="nl-NL" sz="2400" b="1" dirty="0">
                <a:solidFill>
                  <a:srgbClr val="009900"/>
                </a:solidFill>
              </a:rPr>
              <a:t>Heerlijk vrij buiten in de natuur genieten</a:t>
            </a:r>
          </a:p>
        </p:txBody>
      </p:sp>
    </p:spTree>
    <p:extLst>
      <p:ext uri="{BB962C8B-B14F-4D97-AF65-F5344CB8AC3E}">
        <p14:creationId xmlns:p14="http://schemas.microsoft.com/office/powerpoint/2010/main" val="2136968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D8AAD9-0A1B-7E8B-7771-2B820B053819}"/>
              </a:ext>
            </a:extLst>
          </p:cNvPr>
          <p:cNvSpPr>
            <a:spLocks noGrp="1"/>
          </p:cNvSpPr>
          <p:nvPr>
            <p:ph type="title"/>
          </p:nvPr>
        </p:nvSpPr>
        <p:spPr>
          <a:xfrm>
            <a:off x="952500" y="1219200"/>
            <a:ext cx="10528300" cy="4940300"/>
          </a:xfrm>
        </p:spPr>
        <p:txBody>
          <a:bodyPr>
            <a:normAutofit/>
          </a:bodyPr>
          <a:lstStyle/>
          <a:p>
            <a:pPr algn="ctr"/>
            <a:r>
              <a:rPr lang="nl-NL" sz="9600" b="1" dirty="0" err="1">
                <a:ln w="12700">
                  <a:solidFill>
                    <a:schemeClr val="accent1"/>
                  </a:solidFill>
                  <a:prstDash val="solid"/>
                </a:ln>
                <a:solidFill>
                  <a:srgbClr val="009900"/>
                </a:solidFill>
                <a:effectLst>
                  <a:outerShdw dist="38100" dir="2640000" algn="bl" rotWithShape="0">
                    <a:schemeClr val="accent1"/>
                  </a:outerShdw>
                </a:effectLst>
              </a:rPr>
              <a:t>DawilQ</a:t>
            </a:r>
            <a:r>
              <a:rPr lang="nl-NL" sz="9600" b="1" dirty="0">
                <a:ln w="12700">
                  <a:solidFill>
                    <a:schemeClr val="accent1"/>
                  </a:solidFill>
                  <a:prstDash val="solid"/>
                </a:ln>
                <a:solidFill>
                  <a:srgbClr val="009900"/>
                </a:solidFill>
                <a:effectLst>
                  <a:outerShdw dist="38100" dir="2640000" algn="bl" rotWithShape="0">
                    <a:schemeClr val="accent1"/>
                  </a:outerShdw>
                </a:effectLst>
              </a:rPr>
              <a:t> &amp; </a:t>
            </a:r>
            <a:r>
              <a:rPr lang="nl-NL" sz="9600" b="1" dirty="0" err="1">
                <a:ln w="12700">
                  <a:solidFill>
                    <a:schemeClr val="accent1"/>
                  </a:solidFill>
                  <a:prstDash val="solid"/>
                </a:ln>
                <a:solidFill>
                  <a:srgbClr val="009900"/>
                </a:solidFill>
                <a:effectLst>
                  <a:outerShdw dist="38100" dir="2640000" algn="bl" rotWithShape="0">
                    <a:schemeClr val="accent1"/>
                  </a:outerShdw>
                </a:effectLst>
              </a:rPr>
              <a:t>DaworQ</a:t>
            </a:r>
            <a:br>
              <a:rPr lang="nl-NL" sz="4400" b="1" cap="none" spc="0" dirty="0">
                <a:ln w="12700">
                  <a:solidFill>
                    <a:schemeClr val="accent1"/>
                  </a:solidFill>
                  <a:prstDash val="solid"/>
                </a:ln>
                <a:solidFill>
                  <a:srgbClr val="009900"/>
                </a:solidFill>
                <a:effectLst>
                  <a:outerShdw dist="38100" dir="2640000" algn="bl" rotWithShape="0">
                    <a:schemeClr val="accent1"/>
                  </a:outerShdw>
                </a:effectLst>
              </a:rPr>
            </a:br>
            <a:endParaRPr lang="nl-NL" dirty="0"/>
          </a:p>
        </p:txBody>
      </p:sp>
      <p:sp>
        <p:nvSpPr>
          <p:cNvPr id="3" name="Tekstvak 2">
            <a:extLst>
              <a:ext uri="{FF2B5EF4-FFF2-40B4-BE49-F238E27FC236}">
                <a16:creationId xmlns:a16="http://schemas.microsoft.com/office/drawing/2014/main" id="{92AFFFDA-B207-10D4-ED78-2A289FE35439}"/>
              </a:ext>
            </a:extLst>
          </p:cNvPr>
          <p:cNvSpPr txBox="1"/>
          <p:nvPr/>
        </p:nvSpPr>
        <p:spPr>
          <a:xfrm>
            <a:off x="5036070" y="6159500"/>
            <a:ext cx="2361159" cy="369332"/>
          </a:xfrm>
          <a:prstGeom prst="rect">
            <a:avLst/>
          </a:prstGeom>
          <a:noFill/>
        </p:spPr>
        <p:txBody>
          <a:bodyPr wrap="none" rtlCol="0">
            <a:spAutoFit/>
          </a:bodyPr>
          <a:lstStyle/>
          <a:p>
            <a:r>
              <a:rPr lang="nl-NL" dirty="0">
                <a:solidFill>
                  <a:srgbClr val="009900"/>
                </a:solidFill>
              </a:rPr>
              <a:t>Dat wil ik / Dat word ik</a:t>
            </a:r>
          </a:p>
        </p:txBody>
      </p:sp>
    </p:spTree>
    <p:extLst>
      <p:ext uri="{BB962C8B-B14F-4D97-AF65-F5344CB8AC3E}">
        <p14:creationId xmlns:p14="http://schemas.microsoft.com/office/powerpoint/2010/main" val="3828157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kleding, persoon, buitenshuis, tafel&#10;&#10;Automatisch gegenereerde beschrijving">
            <a:extLst>
              <a:ext uri="{FF2B5EF4-FFF2-40B4-BE49-F238E27FC236}">
                <a16:creationId xmlns:a16="http://schemas.microsoft.com/office/drawing/2014/main" id="{4C619AF6-9403-860C-0EEA-A1A0DC4DB1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200" y="553774"/>
            <a:ext cx="3324832" cy="3815032"/>
          </a:xfrm>
          <a:prstGeom prst="rect">
            <a:avLst/>
          </a:prstGeom>
        </p:spPr>
      </p:pic>
      <p:pic>
        <p:nvPicPr>
          <p:cNvPr id="3" name="Afbeelding 2" descr="Afbeelding met persoon, kleding, overdekt, fruit&#10;&#10;Automatisch gegenereerde beschrijving">
            <a:extLst>
              <a:ext uri="{FF2B5EF4-FFF2-40B4-BE49-F238E27FC236}">
                <a16:creationId xmlns:a16="http://schemas.microsoft.com/office/drawing/2014/main" id="{EFA85847-9E28-B60F-6071-CD0D18749B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2299" y="3225800"/>
            <a:ext cx="5589325" cy="3437098"/>
          </a:xfrm>
          <a:prstGeom prst="rect">
            <a:avLst/>
          </a:prstGeom>
        </p:spPr>
      </p:pic>
      <p:sp>
        <p:nvSpPr>
          <p:cNvPr id="4" name="Tekstvak 3">
            <a:extLst>
              <a:ext uri="{FF2B5EF4-FFF2-40B4-BE49-F238E27FC236}">
                <a16:creationId xmlns:a16="http://schemas.microsoft.com/office/drawing/2014/main" id="{F2F905BC-F849-E47C-B263-B05255EC5754}"/>
              </a:ext>
            </a:extLst>
          </p:cNvPr>
          <p:cNvSpPr txBox="1"/>
          <p:nvPr/>
        </p:nvSpPr>
        <p:spPr>
          <a:xfrm>
            <a:off x="1422400" y="1524000"/>
            <a:ext cx="5358518" cy="584775"/>
          </a:xfrm>
          <a:prstGeom prst="rect">
            <a:avLst/>
          </a:prstGeom>
          <a:noFill/>
        </p:spPr>
        <p:txBody>
          <a:bodyPr wrap="none" rtlCol="0">
            <a:spAutoFit/>
          </a:bodyPr>
          <a:lstStyle/>
          <a:p>
            <a:r>
              <a:rPr lang="nl-NL" sz="3200" b="1" dirty="0">
                <a:solidFill>
                  <a:srgbClr val="009900"/>
                </a:solidFill>
              </a:rPr>
              <a:t>Heerlijk knutselen en koken</a:t>
            </a:r>
          </a:p>
        </p:txBody>
      </p:sp>
    </p:spTree>
    <p:extLst>
      <p:ext uri="{BB962C8B-B14F-4D97-AF65-F5344CB8AC3E}">
        <p14:creationId xmlns:p14="http://schemas.microsoft.com/office/powerpoint/2010/main" val="2719585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2CD8DA-9818-B788-0C5F-F8E2C84ABF7F}"/>
              </a:ext>
            </a:extLst>
          </p:cNvPr>
          <p:cNvSpPr>
            <a:spLocks noGrp="1"/>
          </p:cNvSpPr>
          <p:nvPr>
            <p:ph type="title"/>
          </p:nvPr>
        </p:nvSpPr>
        <p:spPr/>
        <p:txBody>
          <a:bodyPr/>
          <a:lstStyle/>
          <a:p>
            <a:pPr algn="ctr"/>
            <a:r>
              <a:rPr lang="nl-NL" dirty="0">
                <a:solidFill>
                  <a:srgbClr val="009900"/>
                </a:solidFill>
              </a:rPr>
              <a:t>Educatie als deel van het grotere geheel</a:t>
            </a:r>
          </a:p>
        </p:txBody>
      </p:sp>
      <p:sp>
        <p:nvSpPr>
          <p:cNvPr id="3" name="Tekstvak 2">
            <a:extLst>
              <a:ext uri="{FF2B5EF4-FFF2-40B4-BE49-F238E27FC236}">
                <a16:creationId xmlns:a16="http://schemas.microsoft.com/office/drawing/2014/main" id="{956D2138-3DCD-9AC7-6797-6A2FC089F0C4}"/>
              </a:ext>
            </a:extLst>
          </p:cNvPr>
          <p:cNvSpPr txBox="1"/>
          <p:nvPr/>
        </p:nvSpPr>
        <p:spPr>
          <a:xfrm>
            <a:off x="1600200" y="1690688"/>
            <a:ext cx="8991600" cy="5016758"/>
          </a:xfrm>
          <a:prstGeom prst="rect">
            <a:avLst/>
          </a:prstGeom>
          <a:noFill/>
        </p:spPr>
        <p:txBody>
          <a:bodyPr wrap="square" rtlCol="0">
            <a:spAutoFit/>
          </a:bodyPr>
          <a:lstStyle/>
          <a:p>
            <a:r>
              <a:rPr lang="nl-NL" sz="1600" dirty="0"/>
              <a:t>Wanneer we een eerste opzet zouden vormgeven, is het essentieel dat we uitgaan van</a:t>
            </a:r>
          </a:p>
          <a:p>
            <a:r>
              <a:rPr lang="nl-NL" sz="1600" dirty="0"/>
              <a:t>het kind. In alles wat we gaan vormgeven staat het kind centraal. Dus zowel in het vormgeven van de vakken als wel het vormgeven van de weekplanning/jaarplanning, eigenlijk dus het volledige educatieve systeem.</a:t>
            </a:r>
          </a:p>
          <a:p>
            <a:endParaRPr lang="nl-NL" sz="1600" dirty="0"/>
          </a:p>
          <a:p>
            <a:r>
              <a:rPr lang="nl-NL" sz="1600" b="1" dirty="0">
                <a:solidFill>
                  <a:srgbClr val="009900"/>
                </a:solidFill>
              </a:rPr>
              <a:t>De groepsindeling; </a:t>
            </a:r>
            <a:r>
              <a:rPr lang="nl-NL" sz="1600" dirty="0"/>
              <a:t>onderbouw, middenbouw en bovenbouw  (afhankelijk van de ontwikkeling van het kind.)</a:t>
            </a:r>
          </a:p>
          <a:p>
            <a:endParaRPr lang="nl-NL" sz="1600" dirty="0"/>
          </a:p>
          <a:p>
            <a:r>
              <a:rPr lang="nl-NL" sz="1600" b="1" dirty="0">
                <a:solidFill>
                  <a:srgbClr val="009900"/>
                </a:solidFill>
              </a:rPr>
              <a:t>Weekrooster; </a:t>
            </a:r>
          </a:p>
          <a:p>
            <a:r>
              <a:rPr lang="nl-NL" sz="1600" b="1" dirty="0"/>
              <a:t>Ochtenden</a:t>
            </a:r>
            <a:r>
              <a:rPr lang="nl-NL" sz="1600" dirty="0"/>
              <a:t> (9.00 tot 11.30 uur) Keuze mogelijkheid voor de kinderen in de exacte vakken zoals, Taal, Rekenen, Lezen, Schrijven, Biologie, De mens, De natuur enz. (3 lesuren + 15 minuten pauze)</a:t>
            </a:r>
          </a:p>
          <a:p>
            <a:r>
              <a:rPr lang="nl-NL" sz="1600" b="1" dirty="0"/>
              <a:t>Pauze</a:t>
            </a:r>
            <a:r>
              <a:rPr lang="nl-NL" sz="1600" dirty="0"/>
              <a:t> (11.30 tot 12.30) Maaltijd en ontspanning</a:t>
            </a:r>
          </a:p>
          <a:p>
            <a:r>
              <a:rPr lang="nl-NL" sz="1600" b="1" dirty="0"/>
              <a:t>Middag</a:t>
            </a:r>
            <a:r>
              <a:rPr lang="nl-NL" sz="1600" dirty="0"/>
              <a:t> (12.30 tot 15.00) Keuze vrijheid voor creativiteit, activiteit, meditatie, uitstapjes enz. </a:t>
            </a:r>
          </a:p>
          <a:p>
            <a:endParaRPr lang="nl-NL" sz="1600" dirty="0"/>
          </a:p>
          <a:p>
            <a:r>
              <a:rPr lang="nl-NL" sz="1600" dirty="0"/>
              <a:t>Elke ochtend en middag start met een samen zijn in de groep, (30 minuten) daarna gaan de kinderen op eigen initiatief naar de vakleerkrachten en begeleiders/vrijwilligers. De niveaus waarin gewerkt wordt, zal afgestemd zijn op de kinderen</a:t>
            </a:r>
          </a:p>
          <a:p>
            <a:endParaRPr lang="nl-NL" sz="1600" dirty="0"/>
          </a:p>
          <a:p>
            <a:r>
              <a:rPr lang="nl-NL" sz="1600" dirty="0"/>
              <a:t>Wat zeker ook in het weekrooster zal worden opgenomen zijn momenten voor zwemmen, koken, uitstapjes en dramalessen. (Wisselend per bouw)</a:t>
            </a:r>
          </a:p>
        </p:txBody>
      </p:sp>
    </p:spTree>
    <p:extLst>
      <p:ext uri="{BB962C8B-B14F-4D97-AF65-F5344CB8AC3E}">
        <p14:creationId xmlns:p14="http://schemas.microsoft.com/office/powerpoint/2010/main" val="879287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Afbeelding 12" descr="Afbeelding met boom, schoeisel, buitenshuis, kleding&#10;&#10;Automatisch gegenereerde beschrijving">
            <a:extLst>
              <a:ext uri="{FF2B5EF4-FFF2-40B4-BE49-F238E27FC236}">
                <a16:creationId xmlns:a16="http://schemas.microsoft.com/office/drawing/2014/main" id="{1FF4159C-CC8B-2A47-3346-712D947AA2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0249" y="718005"/>
            <a:ext cx="3291651" cy="3313395"/>
          </a:xfrm>
          <a:prstGeom prst="rect">
            <a:avLst/>
          </a:prstGeom>
        </p:spPr>
      </p:pic>
      <p:pic>
        <p:nvPicPr>
          <p:cNvPr id="23" name="Afbeelding 22" descr="Afbeelding met persoon, kleding, muur, overdekt&#10;&#10;Automatisch gegenereerde beschrijving">
            <a:extLst>
              <a:ext uri="{FF2B5EF4-FFF2-40B4-BE49-F238E27FC236}">
                <a16:creationId xmlns:a16="http://schemas.microsoft.com/office/drawing/2014/main" id="{B3CD4F18-0833-4249-A9E5-4A0F87BB98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7336" y="3613607"/>
            <a:ext cx="4074175" cy="2672893"/>
          </a:xfrm>
          <a:prstGeom prst="rect">
            <a:avLst/>
          </a:prstGeom>
        </p:spPr>
      </p:pic>
      <p:pic>
        <p:nvPicPr>
          <p:cNvPr id="25" name="Afbeelding 24" descr="Afbeelding met persoon, kleding, schoeisel, kunst&#10;&#10;Automatisch gegenereerde beschrijving">
            <a:extLst>
              <a:ext uri="{FF2B5EF4-FFF2-40B4-BE49-F238E27FC236}">
                <a16:creationId xmlns:a16="http://schemas.microsoft.com/office/drawing/2014/main" id="{07BF7E40-9071-607A-10E2-FCD40C57D3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4101" y="752039"/>
            <a:ext cx="2367668" cy="2861568"/>
          </a:xfrm>
          <a:prstGeom prst="rect">
            <a:avLst/>
          </a:prstGeom>
        </p:spPr>
      </p:pic>
      <p:pic>
        <p:nvPicPr>
          <p:cNvPr id="7" name="Afbeelding 6" descr="Afbeelding met gras, persoon, kleding, buitenshuis&#10;&#10;Automatisch gegenereerde beschrijving">
            <a:extLst>
              <a:ext uri="{FF2B5EF4-FFF2-40B4-BE49-F238E27FC236}">
                <a16:creationId xmlns:a16="http://schemas.microsoft.com/office/drawing/2014/main" id="{7DD14FAC-F9A8-9CBD-229D-A7F9D24641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777427" y="3429000"/>
            <a:ext cx="3080485" cy="3023439"/>
          </a:xfrm>
          <a:prstGeom prst="rect">
            <a:avLst/>
          </a:prstGeom>
        </p:spPr>
      </p:pic>
      <p:sp>
        <p:nvSpPr>
          <p:cNvPr id="2" name="Tekstvak 1">
            <a:extLst>
              <a:ext uri="{FF2B5EF4-FFF2-40B4-BE49-F238E27FC236}">
                <a16:creationId xmlns:a16="http://schemas.microsoft.com/office/drawing/2014/main" id="{1736AC4F-8A7B-03FA-08E9-EFD6A465A98E}"/>
              </a:ext>
            </a:extLst>
          </p:cNvPr>
          <p:cNvSpPr txBox="1"/>
          <p:nvPr/>
        </p:nvSpPr>
        <p:spPr>
          <a:xfrm>
            <a:off x="3747857" y="1698146"/>
            <a:ext cx="1486304" cy="584775"/>
          </a:xfrm>
          <a:prstGeom prst="rect">
            <a:avLst/>
          </a:prstGeom>
          <a:noFill/>
        </p:spPr>
        <p:txBody>
          <a:bodyPr wrap="none" rtlCol="0">
            <a:spAutoFit/>
          </a:bodyPr>
          <a:lstStyle/>
          <a:p>
            <a:r>
              <a:rPr lang="nl-NL" sz="3200" b="1" dirty="0">
                <a:solidFill>
                  <a:srgbClr val="009900"/>
                </a:solidFill>
              </a:rPr>
              <a:t>Samen</a:t>
            </a:r>
          </a:p>
        </p:txBody>
      </p:sp>
      <p:sp>
        <p:nvSpPr>
          <p:cNvPr id="3" name="Tekstvak 2">
            <a:extLst>
              <a:ext uri="{FF2B5EF4-FFF2-40B4-BE49-F238E27FC236}">
                <a16:creationId xmlns:a16="http://schemas.microsoft.com/office/drawing/2014/main" id="{C7A1F908-9E0B-95A8-89E7-C8AFD51BA8E8}"/>
              </a:ext>
            </a:extLst>
          </p:cNvPr>
          <p:cNvSpPr txBox="1"/>
          <p:nvPr/>
        </p:nvSpPr>
        <p:spPr>
          <a:xfrm>
            <a:off x="9264516" y="2305242"/>
            <a:ext cx="1581074" cy="584775"/>
          </a:xfrm>
          <a:prstGeom prst="rect">
            <a:avLst/>
          </a:prstGeom>
          <a:noFill/>
        </p:spPr>
        <p:txBody>
          <a:bodyPr wrap="none" rtlCol="0">
            <a:spAutoFit/>
          </a:bodyPr>
          <a:lstStyle/>
          <a:p>
            <a:r>
              <a:rPr lang="nl-NL" sz="3200" b="1" dirty="0">
                <a:solidFill>
                  <a:srgbClr val="009900"/>
                </a:solidFill>
              </a:rPr>
              <a:t>groeien</a:t>
            </a:r>
          </a:p>
        </p:txBody>
      </p:sp>
      <p:sp>
        <p:nvSpPr>
          <p:cNvPr id="4" name="Tekstvak 3">
            <a:extLst>
              <a:ext uri="{FF2B5EF4-FFF2-40B4-BE49-F238E27FC236}">
                <a16:creationId xmlns:a16="http://schemas.microsoft.com/office/drawing/2014/main" id="{CDF9FBD6-5AA3-4971-178F-4460A47113B2}"/>
              </a:ext>
            </a:extLst>
          </p:cNvPr>
          <p:cNvSpPr txBox="1"/>
          <p:nvPr/>
        </p:nvSpPr>
        <p:spPr>
          <a:xfrm>
            <a:off x="5128037" y="4843273"/>
            <a:ext cx="2234907" cy="584775"/>
          </a:xfrm>
          <a:prstGeom prst="rect">
            <a:avLst/>
          </a:prstGeom>
          <a:noFill/>
        </p:spPr>
        <p:txBody>
          <a:bodyPr wrap="none" rtlCol="0">
            <a:spAutoFit/>
          </a:bodyPr>
          <a:lstStyle/>
          <a:p>
            <a:r>
              <a:rPr lang="nl-NL" sz="3200" b="1" dirty="0">
                <a:solidFill>
                  <a:srgbClr val="009900"/>
                </a:solidFill>
              </a:rPr>
              <a:t>met passie</a:t>
            </a:r>
          </a:p>
        </p:txBody>
      </p:sp>
    </p:spTree>
    <p:extLst>
      <p:ext uri="{BB962C8B-B14F-4D97-AF65-F5344CB8AC3E}">
        <p14:creationId xmlns:p14="http://schemas.microsoft.com/office/powerpoint/2010/main" val="3988882529"/>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122</TotalTime>
  <Words>672</Words>
  <Application>Microsoft Office PowerPoint</Application>
  <PresentationFormat>Breedbeeld</PresentationFormat>
  <Paragraphs>71</Paragraphs>
  <Slides>14</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14</vt:i4>
      </vt:variant>
    </vt:vector>
  </HeadingPairs>
  <TitlesOfParts>
    <vt:vector size="18" baseType="lpstr">
      <vt:lpstr>Aptos</vt:lpstr>
      <vt:lpstr>Aptos Display</vt:lpstr>
      <vt:lpstr>Arial</vt:lpstr>
      <vt:lpstr>Kantoorthema</vt:lpstr>
      <vt:lpstr>PowerPoint-presentatie</vt:lpstr>
      <vt:lpstr>PowerPoint-presentatie</vt:lpstr>
      <vt:lpstr>PowerPoint-presentatie</vt:lpstr>
      <vt:lpstr>PowerPoint-presentatie</vt:lpstr>
      <vt:lpstr>PowerPoint-presentatie</vt:lpstr>
      <vt:lpstr>DawilQ &amp; DaworQ </vt:lpstr>
      <vt:lpstr>PowerPoint-presentatie</vt:lpstr>
      <vt:lpstr>Educatie als deel van het grotere geheel</vt:lpstr>
      <vt:lpstr>PowerPoint-presentatie</vt:lpstr>
      <vt:lpstr>De bemensing van deze educatievorm</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Joseph Linnenbank</dc:creator>
  <cp:lastModifiedBy>Joseph Linnenbank</cp:lastModifiedBy>
  <cp:revision>6</cp:revision>
  <dcterms:created xsi:type="dcterms:W3CDTF">2026-06-08T15:09:07Z</dcterms:created>
  <dcterms:modified xsi:type="dcterms:W3CDTF">2026-06-10T11:31:28Z</dcterms:modified>
</cp:coreProperties>
</file>